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609" r:id="rId2"/>
    <p:sldId id="610" r:id="rId3"/>
    <p:sldId id="701" r:id="rId4"/>
    <p:sldId id="700" r:id="rId5"/>
    <p:sldId id="706" r:id="rId6"/>
    <p:sldId id="707" r:id="rId7"/>
    <p:sldId id="702" r:id="rId8"/>
    <p:sldId id="704" r:id="rId9"/>
    <p:sldId id="705" r:id="rId10"/>
  </p:sldIdLst>
  <p:sldSz cx="24384000" cy="13716000"/>
  <p:notesSz cx="7010400" cy="9296400"/>
  <p:custDataLst>
    <p:tags r:id="rId13"/>
  </p:custDataLst>
  <p:defaultTex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Elkins" initials="ME" lastIdx="57" clrIdx="0">
    <p:extLst>
      <p:ext uri="{19B8F6BF-5375-455C-9EA6-DF929625EA0E}">
        <p15:presenceInfo xmlns:p15="http://schemas.microsoft.com/office/powerpoint/2012/main" userId="db45f91a8f03598a" providerId="Windows Live"/>
      </p:ext>
    </p:extLst>
  </p:cmAuthor>
  <p:cmAuthor id="2" name="Destination Analysts" initials="DA" lastIdx="1" clrIdx="1"/>
  <p:cmAuthor id="3" name="Kimberly Vince Cruz" initials="KVC" lastIdx="22" clrIdx="2">
    <p:extLst>
      <p:ext uri="{19B8F6BF-5375-455C-9EA6-DF929625EA0E}">
        <p15:presenceInfo xmlns:p15="http://schemas.microsoft.com/office/powerpoint/2012/main" userId="8f254b50e43bc84f" providerId="Windows Live"/>
      </p:ext>
    </p:extLst>
  </p:cmAuthor>
  <p:cmAuthor id="4" name="David Bratton" initials="DB" lastIdx="16" clrIdx="3">
    <p:extLst>
      <p:ext uri="{19B8F6BF-5375-455C-9EA6-DF929625EA0E}">
        <p15:presenceInfo xmlns:p15="http://schemas.microsoft.com/office/powerpoint/2012/main" userId="David Brat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BACC6"/>
    <a:srgbClr val="215968"/>
    <a:srgbClr val="C6E6A2"/>
    <a:srgbClr val="69A12B"/>
    <a:srgbClr val="E46C0A"/>
    <a:srgbClr val="F79646"/>
    <a:srgbClr val="CC0000"/>
    <a:srgbClr val="FF0000"/>
    <a:srgbClr val="000000"/>
    <a:srgbClr val="FFC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86032" autoAdjust="0"/>
  </p:normalViewPr>
  <p:slideViewPr>
    <p:cSldViewPr>
      <p:cViewPr varScale="1">
        <p:scale>
          <a:sx n="37" d="100"/>
          <a:sy n="37" d="100"/>
        </p:scale>
        <p:origin x="1133" y="67"/>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Dave%20Bratton\Downloads\ST_PETE_SPECIAL_SATS_QUESTIONS.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Dave%20Bratton\Downloads\ST_PETE_SPECIAL_SATS_QUESTION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Dave%20Bratton\Downloads\ST_PETE_SPECIAL_SATS_QUESTION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Dave%20Bratton\Downloads\ST_PETE_SPECIAL_SATS_QUESTION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Dave%20Bratton\Desktop\SAT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Dave%20Bratton\Desktop\SATS2.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Dave%20Bratton\Desktop\SATS2.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Dave%20Bratton\Downloads\ST_PETE_SPECIAL_SATS_QUESTION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Dave%20Bratton\Downloads\ST_PETE_SPECIAL_SATS_QUESTION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Dave%20Bratton\Downloads\ST_PETE_SPECIAL_SATS_QUES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901027996500434"/>
          <c:y val="0.11869933539656331"/>
          <c:w val="0.53086832895888025"/>
          <c:h val="0.67127712829363151"/>
        </c:manualLayout>
      </c:layout>
      <c:pieChart>
        <c:varyColors val="1"/>
        <c:ser>
          <c:idx val="0"/>
          <c:order val="0"/>
          <c:spPr>
            <a:solidFill>
              <a:schemeClr val="accent2">
                <a:lumMod val="75000"/>
              </a:schemeClr>
            </a:solidFill>
          </c:spPr>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20C3-4C06-AC8C-B8F72CB16E7E}"/>
              </c:ext>
            </c:extLst>
          </c:dPt>
          <c:dPt>
            <c:idx val="1"/>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3-20C3-4C06-AC8C-B8F72CB16E7E}"/>
              </c:ext>
            </c:extLst>
          </c:dPt>
          <c:dPt>
            <c:idx val="2"/>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5-20C3-4C06-AC8C-B8F72CB16E7E}"/>
              </c:ext>
            </c:extLst>
          </c:dPt>
          <c:dPt>
            <c:idx val="3"/>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7-20C3-4C06-AC8C-B8F72CB16E7E}"/>
              </c:ext>
            </c:extLst>
          </c:dPt>
          <c:dPt>
            <c:idx val="4"/>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9-20C3-4C06-AC8C-B8F72CB16E7E}"/>
              </c:ext>
            </c:extLst>
          </c:dPt>
          <c:dLbls>
            <c:dLbl>
              <c:idx val="0"/>
              <c:layout>
                <c:manualLayout>
                  <c:x val="2.1057742782152233E-2"/>
                  <c:y val="-1.429021846452544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C3-4C06-AC8C-B8F72CB16E7E}"/>
                </c:ext>
              </c:extLst>
            </c:dLbl>
            <c:dLbl>
              <c:idx val="1"/>
              <c:layout>
                <c:manualLayout>
                  <c:x val="2.8005468066491689E-2"/>
                  <c:y val="6.816513583852598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C3-4C06-AC8C-B8F72CB16E7E}"/>
                </c:ext>
              </c:extLst>
            </c:dLbl>
            <c:dLbl>
              <c:idx val="2"/>
              <c:layout>
                <c:manualLayout>
                  <c:x val="6.1490594925634294E-3"/>
                  <c:y val="2.565568397733212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C3-4C06-AC8C-B8F72CB16E7E}"/>
                </c:ext>
              </c:extLst>
            </c:dLbl>
            <c:dLbl>
              <c:idx val="3"/>
              <c:layout>
                <c:manualLayout>
                  <c:x val="-1.0438320209973753E-2"/>
                  <c:y val="4.121426339094336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C3-4C06-AC8C-B8F72CB16E7E}"/>
                </c:ext>
              </c:extLst>
            </c:dLbl>
            <c:dLbl>
              <c:idx val="4"/>
              <c:layout>
                <c:manualLayout>
                  <c:x val="-5.451946631671041E-2"/>
                  <c:y val="4.5460202616927885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0C3-4C06-AC8C-B8F72CB16E7E}"/>
                </c:ext>
              </c:extLst>
            </c:dLbl>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[ST_PETE_SPECIAL_SATS_QUESTIONS.xlsx]Sheet1!$D$5:$D$9</c:f>
              <c:strCache>
                <c:ptCount val="5"/>
                <c:pt idx="0">
                  <c:v>Very likely</c:v>
                </c:pt>
                <c:pt idx="1">
                  <c:v>Likely</c:v>
                </c:pt>
                <c:pt idx="2">
                  <c:v>Neutral (neither likely nor unlikely)</c:v>
                </c:pt>
                <c:pt idx="3">
                  <c:v>Unlikely</c:v>
                </c:pt>
                <c:pt idx="4">
                  <c:v>Very unlikely</c:v>
                </c:pt>
              </c:strCache>
            </c:strRef>
          </c:cat>
          <c:val>
            <c:numRef>
              <c:f>[ST_PETE_SPECIAL_SATS_QUESTIONS.xlsx]Sheet1!$E$5:$E$9</c:f>
              <c:numCache>
                <c:formatCode>0.0%</c:formatCode>
                <c:ptCount val="5"/>
                <c:pt idx="0">
                  <c:v>0.21505905511811022</c:v>
                </c:pt>
                <c:pt idx="1">
                  <c:v>0.19586614173228348</c:v>
                </c:pt>
                <c:pt idx="2">
                  <c:v>0.21112204724409447</c:v>
                </c:pt>
                <c:pt idx="3">
                  <c:v>0.15846456692913385</c:v>
                </c:pt>
                <c:pt idx="4">
                  <c:v>0.21948818897637795</c:v>
                </c:pt>
              </c:numCache>
            </c:numRef>
          </c:val>
          <c:extLst>
            <c:ext xmlns:c16="http://schemas.microsoft.com/office/drawing/2014/chart" uri="{C3380CC4-5D6E-409C-BE32-E72D297353CC}">
              <c16:uniqueId val="{0000000A-20C3-4C06-AC8C-B8F72CB16E7E}"/>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400" b="1"/>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870949721110578E-2"/>
          <c:y val="0.14717289107007461"/>
          <c:w val="0.89836974378733336"/>
          <c:h val="0.60828375573316573"/>
        </c:manualLayout>
      </c:layout>
      <c:barChart>
        <c:barDir val="col"/>
        <c:grouping val="clustered"/>
        <c:varyColors val="0"/>
        <c:ser>
          <c:idx val="0"/>
          <c:order val="0"/>
          <c:tx>
            <c:strRef>
              <c:f>[ST_PETE_SPECIAL_SATS_QUESTIONS.xlsx]Sheet1!$D$184</c:f>
              <c:strCache>
                <c:ptCount val="1"/>
                <c:pt idx="0">
                  <c:v>Much less likely</c:v>
                </c:pt>
              </c:strCache>
            </c:strRef>
          </c:tx>
          <c:spPr>
            <a:solidFill>
              <a:srgbClr val="E32A0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[ST_PETE_SPECIAL_SATS_QUESTIONS.xlsx]Sheet1!$E$183:$H$183</c:f>
              <c:strCache>
                <c:ptCount val="4"/>
                <c:pt idx="0">
                  <c:v>Southeast</c:v>
                </c:pt>
                <c:pt idx="1">
                  <c:v>Northeast</c:v>
                </c:pt>
                <c:pt idx="2">
                  <c:v>Midwest</c:v>
                </c:pt>
                <c:pt idx="3">
                  <c:v>West / Southwest / Rocky Mountains</c:v>
                </c:pt>
              </c:strCache>
            </c:strRef>
          </c:cat>
          <c:val>
            <c:numRef>
              <c:f>[ST_PETE_SPECIAL_SATS_QUESTIONS.xlsx]Sheet1!$E$184:$H$184</c:f>
              <c:numCache>
                <c:formatCode>0.0%</c:formatCode>
                <c:ptCount val="4"/>
                <c:pt idx="0">
                  <c:v>0.180623973727422</c:v>
                </c:pt>
                <c:pt idx="1">
                  <c:v>0.16137566137566137</c:v>
                </c:pt>
                <c:pt idx="2">
                  <c:v>0.14055299539170507</c:v>
                </c:pt>
                <c:pt idx="3">
                  <c:v>0.20833333333333331</c:v>
                </c:pt>
              </c:numCache>
            </c:numRef>
          </c:val>
          <c:extLst>
            <c:ext xmlns:c16="http://schemas.microsoft.com/office/drawing/2014/chart" uri="{C3380CC4-5D6E-409C-BE32-E72D297353CC}">
              <c16:uniqueId val="{00000000-2E1F-4C9B-936B-DDD90A23A395}"/>
            </c:ext>
          </c:extLst>
        </c:ser>
        <c:ser>
          <c:idx val="1"/>
          <c:order val="1"/>
          <c:tx>
            <c:strRef>
              <c:f>[ST_PETE_SPECIAL_SATS_QUESTIONS.xlsx]Sheet1!$D$185</c:f>
              <c:strCache>
                <c:ptCount val="1"/>
                <c:pt idx="0">
                  <c:v>Less likely</c:v>
                </c:pt>
              </c:strCache>
            </c:strRef>
          </c:tx>
          <c:spPr>
            <a:solidFill>
              <a:srgbClr val="E32A06">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[ST_PETE_SPECIAL_SATS_QUESTIONS.xlsx]Sheet1!$E$183:$H$183</c:f>
              <c:strCache>
                <c:ptCount val="4"/>
                <c:pt idx="0">
                  <c:v>Southeast</c:v>
                </c:pt>
                <c:pt idx="1">
                  <c:v>Northeast</c:v>
                </c:pt>
                <c:pt idx="2">
                  <c:v>Midwest</c:v>
                </c:pt>
                <c:pt idx="3">
                  <c:v>West / Southwest / Rocky Mountains</c:v>
                </c:pt>
              </c:strCache>
            </c:strRef>
          </c:cat>
          <c:val>
            <c:numRef>
              <c:f>[ST_PETE_SPECIAL_SATS_QUESTIONS.xlsx]Sheet1!$E$185:$H$185</c:f>
              <c:numCache>
                <c:formatCode>0.0%</c:formatCode>
                <c:ptCount val="4"/>
                <c:pt idx="0">
                  <c:v>0.1116584564860427</c:v>
                </c:pt>
                <c:pt idx="1">
                  <c:v>0.13227513227513227</c:v>
                </c:pt>
                <c:pt idx="2">
                  <c:v>9.90783410138249E-2</c:v>
                </c:pt>
                <c:pt idx="3">
                  <c:v>9.166666666666666E-2</c:v>
                </c:pt>
              </c:numCache>
            </c:numRef>
          </c:val>
          <c:extLst>
            <c:ext xmlns:c16="http://schemas.microsoft.com/office/drawing/2014/chart" uri="{C3380CC4-5D6E-409C-BE32-E72D297353CC}">
              <c16:uniqueId val="{00000001-2E1F-4C9B-936B-DDD90A23A395}"/>
            </c:ext>
          </c:extLst>
        </c:ser>
        <c:ser>
          <c:idx val="2"/>
          <c:order val="2"/>
          <c:tx>
            <c:strRef>
              <c:f>[ST_PETE_SPECIAL_SATS_QUESTIONS.xlsx]Sheet1!$D$186</c:f>
              <c:strCache>
                <c:ptCount val="1"/>
                <c:pt idx="0">
                  <c:v>Slightly less likely</c:v>
                </c:pt>
              </c:strCache>
            </c:strRef>
          </c:tx>
          <c:spPr>
            <a:solidFill>
              <a:srgbClr val="E32A06">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[ST_PETE_SPECIAL_SATS_QUESTIONS.xlsx]Sheet1!$E$183:$H$183</c:f>
              <c:strCache>
                <c:ptCount val="4"/>
                <c:pt idx="0">
                  <c:v>Southeast</c:v>
                </c:pt>
                <c:pt idx="1">
                  <c:v>Northeast</c:v>
                </c:pt>
                <c:pt idx="2">
                  <c:v>Midwest</c:v>
                </c:pt>
                <c:pt idx="3">
                  <c:v>West / Southwest / Rocky Mountains</c:v>
                </c:pt>
              </c:strCache>
            </c:strRef>
          </c:cat>
          <c:val>
            <c:numRef>
              <c:f>[ST_PETE_SPECIAL_SATS_QUESTIONS.xlsx]Sheet1!$E$186:$H$186</c:f>
              <c:numCache>
                <c:formatCode>0.0%</c:formatCode>
                <c:ptCount val="4"/>
                <c:pt idx="0">
                  <c:v>0.11822660098522167</c:v>
                </c:pt>
                <c:pt idx="1">
                  <c:v>0.11375661375661375</c:v>
                </c:pt>
                <c:pt idx="2">
                  <c:v>0.14055299539170507</c:v>
                </c:pt>
                <c:pt idx="3">
                  <c:v>0.10166666666666666</c:v>
                </c:pt>
              </c:numCache>
            </c:numRef>
          </c:val>
          <c:extLst>
            <c:ext xmlns:c16="http://schemas.microsoft.com/office/drawing/2014/chart" uri="{C3380CC4-5D6E-409C-BE32-E72D297353CC}">
              <c16:uniqueId val="{00000002-2E1F-4C9B-936B-DDD90A23A395}"/>
            </c:ext>
          </c:extLst>
        </c:ser>
        <c:dLbls>
          <c:showLegendKey val="0"/>
          <c:showVal val="0"/>
          <c:showCatName val="0"/>
          <c:showSerName val="0"/>
          <c:showPercent val="0"/>
          <c:showBubbleSize val="0"/>
        </c:dLbls>
        <c:gapWidth val="219"/>
        <c:overlap val="-27"/>
        <c:axId val="529330528"/>
        <c:axId val="529331840"/>
      </c:barChart>
      <c:catAx>
        <c:axId val="52933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29331840"/>
        <c:crosses val="autoZero"/>
        <c:auto val="1"/>
        <c:lblAlgn val="ctr"/>
        <c:lblOffset val="100"/>
        <c:noMultiLvlLbl val="0"/>
      </c:catAx>
      <c:valAx>
        <c:axId val="529331840"/>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29330528"/>
        <c:crosses val="autoZero"/>
        <c:crossBetween val="between"/>
      </c:valAx>
      <c:spPr>
        <a:noFill/>
        <a:ln>
          <a:noFill/>
        </a:ln>
        <a:effectLst/>
      </c:spPr>
    </c:plotArea>
    <c:legend>
      <c:legendPos val="b"/>
      <c:layout>
        <c:manualLayout>
          <c:xMode val="edge"/>
          <c:yMode val="edge"/>
          <c:x val="4.762896715179795E-2"/>
          <c:y val="3.9656881288233095E-2"/>
          <c:w val="0.81821937042456272"/>
          <c:h val="7.8125546806649182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53937007874016E-2"/>
          <c:y val="0.16333239014025103"/>
          <c:w val="0.86601618547681536"/>
          <c:h val="0.59337611514785882"/>
        </c:manualLayout>
      </c:layout>
      <c:barChart>
        <c:barDir val="col"/>
        <c:grouping val="clustered"/>
        <c:varyColors val="0"/>
        <c:ser>
          <c:idx val="0"/>
          <c:order val="0"/>
          <c:tx>
            <c:strRef>
              <c:f>[ST_PETE_SPECIAL_SATS_QUESTIONS.xlsx]Sheet1!$E$32</c:f>
              <c:strCache>
                <c:ptCount val="1"/>
                <c:pt idx="0">
                  <c:v>Aware of 2018 Red Tide</c:v>
                </c:pt>
              </c:strCache>
            </c:strRef>
          </c:tx>
          <c:spPr>
            <a:solidFill>
              <a:schemeClr val="accent3">
                <a:lumMod val="75000"/>
              </a:schemeClr>
            </a:solidFill>
            <a:ln>
              <a:solidFill>
                <a:schemeClr val="accent3">
                  <a:lumMod val="75000"/>
                </a:schemeClr>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[ST_PETE_SPECIAL_SATS_QUESTIONS.xlsx]Sheet1!$D$33:$D$37</c:f>
              <c:strCache>
                <c:ptCount val="5"/>
                <c:pt idx="0">
                  <c:v>Very likely</c:v>
                </c:pt>
                <c:pt idx="1">
                  <c:v>Likely</c:v>
                </c:pt>
                <c:pt idx="2">
                  <c:v>Neutral (neither likely nor unlikely)</c:v>
                </c:pt>
                <c:pt idx="3">
                  <c:v>Unlikely</c:v>
                </c:pt>
                <c:pt idx="4">
                  <c:v>Very unlikely</c:v>
                </c:pt>
              </c:strCache>
            </c:strRef>
          </c:cat>
          <c:val>
            <c:numRef>
              <c:f>[ST_PETE_SPECIAL_SATS_QUESTIONS.xlsx]Sheet1!$E$33:$E$37</c:f>
              <c:numCache>
                <c:formatCode>0.0%</c:formatCode>
                <c:ptCount val="5"/>
                <c:pt idx="0">
                  <c:v>0.28084252758274825</c:v>
                </c:pt>
                <c:pt idx="1">
                  <c:v>0.17251755265797392</c:v>
                </c:pt>
                <c:pt idx="2">
                  <c:v>0.17352056168505517</c:v>
                </c:pt>
                <c:pt idx="3">
                  <c:v>0.15546639919759278</c:v>
                </c:pt>
                <c:pt idx="4">
                  <c:v>0.21765295887662992</c:v>
                </c:pt>
              </c:numCache>
            </c:numRef>
          </c:val>
          <c:extLst>
            <c:ext xmlns:c16="http://schemas.microsoft.com/office/drawing/2014/chart" uri="{C3380CC4-5D6E-409C-BE32-E72D297353CC}">
              <c16:uniqueId val="{00000000-6AB3-46A6-BD48-FF935FFED528}"/>
            </c:ext>
          </c:extLst>
        </c:ser>
        <c:ser>
          <c:idx val="1"/>
          <c:order val="1"/>
          <c:tx>
            <c:strRef>
              <c:f>[ST_PETE_SPECIAL_SATS_QUESTIONS.xlsx]Sheet1!$F$32</c:f>
              <c:strCache>
                <c:ptCount val="1"/>
                <c:pt idx="0">
                  <c:v>Unaware of 2018 Red Tide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[ST_PETE_SPECIAL_SATS_QUESTIONS.xlsx]Sheet1!$D$33:$D$37</c:f>
              <c:strCache>
                <c:ptCount val="5"/>
                <c:pt idx="0">
                  <c:v>Very likely</c:v>
                </c:pt>
                <c:pt idx="1">
                  <c:v>Likely</c:v>
                </c:pt>
                <c:pt idx="2">
                  <c:v>Neutral (neither likely nor unlikely)</c:v>
                </c:pt>
                <c:pt idx="3">
                  <c:v>Unlikely</c:v>
                </c:pt>
                <c:pt idx="4">
                  <c:v>Very unlikely</c:v>
                </c:pt>
              </c:strCache>
            </c:strRef>
          </c:cat>
          <c:val>
            <c:numRef>
              <c:f>[ST_PETE_SPECIAL_SATS_QUESTIONS.xlsx]Sheet1!$F$33:$F$37</c:f>
              <c:numCache>
                <c:formatCode>0.0%</c:formatCode>
                <c:ptCount val="5"/>
                <c:pt idx="0">
                  <c:v>0.15169082125603864</c:v>
                </c:pt>
                <c:pt idx="1">
                  <c:v>0.21835748792270532</c:v>
                </c:pt>
                <c:pt idx="2">
                  <c:v>0.24734299516908212</c:v>
                </c:pt>
                <c:pt idx="3">
                  <c:v>0.16135265700483092</c:v>
                </c:pt>
                <c:pt idx="4">
                  <c:v>0.22125603864734297</c:v>
                </c:pt>
              </c:numCache>
            </c:numRef>
          </c:val>
          <c:extLst>
            <c:ext xmlns:c16="http://schemas.microsoft.com/office/drawing/2014/chart" uri="{C3380CC4-5D6E-409C-BE32-E72D297353CC}">
              <c16:uniqueId val="{00000001-6AB3-46A6-BD48-FF935FFED528}"/>
            </c:ext>
          </c:extLst>
        </c:ser>
        <c:dLbls>
          <c:showLegendKey val="0"/>
          <c:showVal val="0"/>
          <c:showCatName val="0"/>
          <c:showSerName val="0"/>
          <c:showPercent val="0"/>
          <c:showBubbleSize val="0"/>
        </c:dLbls>
        <c:gapWidth val="219"/>
        <c:overlap val="-27"/>
        <c:axId val="319820528"/>
        <c:axId val="319820856"/>
      </c:barChart>
      <c:catAx>
        <c:axId val="31982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19820856"/>
        <c:crosses val="autoZero"/>
        <c:auto val="1"/>
        <c:lblAlgn val="ctr"/>
        <c:lblOffset val="100"/>
        <c:noMultiLvlLbl val="0"/>
      </c:catAx>
      <c:valAx>
        <c:axId val="319820856"/>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19820528"/>
        <c:crosses val="autoZero"/>
        <c:crossBetween val="between"/>
      </c:valAx>
      <c:spPr>
        <a:noFill/>
        <a:ln>
          <a:noFill/>
        </a:ln>
        <a:effectLst/>
      </c:spPr>
    </c:plotArea>
    <c:legend>
      <c:legendPos val="b"/>
      <c:layout>
        <c:manualLayout>
          <c:xMode val="edge"/>
          <c:yMode val="edge"/>
          <c:x val="4.9594972878070957E-2"/>
          <c:y val="3.7615193934091559E-2"/>
          <c:w val="0.92825579494166033"/>
          <c:h val="7.8125546806649182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153553586480535E-2"/>
          <c:y val="0.13802632270793805"/>
          <c:w val="0.90991259088697463"/>
          <c:h val="0.66725863241925598"/>
        </c:manualLayout>
      </c:layout>
      <c:barChart>
        <c:barDir val="col"/>
        <c:grouping val="clustered"/>
        <c:varyColors val="0"/>
        <c:ser>
          <c:idx val="0"/>
          <c:order val="0"/>
          <c:tx>
            <c:strRef>
              <c:f>[ST_PETE_SPECIAL_SATS_QUESTIONS.xlsx]Sheet1!$D$43</c:f>
              <c:strCache>
                <c:ptCount val="1"/>
                <c:pt idx="0">
                  <c:v>Very likely</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[ST_PETE_SPECIAL_SATS_QUESTIONS.xlsx]Sheet1!$E$42:$H$42</c:f>
              <c:strCache>
                <c:ptCount val="4"/>
                <c:pt idx="0">
                  <c:v>Southeast</c:v>
                </c:pt>
                <c:pt idx="1">
                  <c:v>Northeast</c:v>
                </c:pt>
                <c:pt idx="2">
                  <c:v>Midwest</c:v>
                </c:pt>
                <c:pt idx="3">
                  <c:v>West / Southwest / Rocky Mountains</c:v>
                </c:pt>
              </c:strCache>
            </c:strRef>
          </c:cat>
          <c:val>
            <c:numRef>
              <c:f>[ST_PETE_SPECIAL_SATS_QUESTIONS.xlsx]Sheet1!$E$43:$H$43</c:f>
              <c:numCache>
                <c:formatCode>0.0%</c:formatCode>
                <c:ptCount val="4"/>
                <c:pt idx="0">
                  <c:v>0.32840722495894908</c:v>
                </c:pt>
                <c:pt idx="1">
                  <c:v>0.24867724867724866</c:v>
                </c:pt>
                <c:pt idx="2">
                  <c:v>0.1566820276497696</c:v>
                </c:pt>
                <c:pt idx="3">
                  <c:v>0.12333333333333334</c:v>
                </c:pt>
              </c:numCache>
            </c:numRef>
          </c:val>
          <c:extLst>
            <c:ext xmlns:c16="http://schemas.microsoft.com/office/drawing/2014/chart" uri="{C3380CC4-5D6E-409C-BE32-E72D297353CC}">
              <c16:uniqueId val="{00000000-3041-4280-9526-DAA041BBB091}"/>
            </c:ext>
          </c:extLst>
        </c:ser>
        <c:ser>
          <c:idx val="1"/>
          <c:order val="1"/>
          <c:tx>
            <c:strRef>
              <c:f>[ST_PETE_SPECIAL_SATS_QUESTIONS.xlsx]Sheet1!$D$44</c:f>
              <c:strCache>
                <c:ptCount val="1"/>
                <c:pt idx="0">
                  <c:v>Likely</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[ST_PETE_SPECIAL_SATS_QUESTIONS.xlsx]Sheet1!$E$42:$H$42</c:f>
              <c:strCache>
                <c:ptCount val="4"/>
                <c:pt idx="0">
                  <c:v>Southeast</c:v>
                </c:pt>
                <c:pt idx="1">
                  <c:v>Northeast</c:v>
                </c:pt>
                <c:pt idx="2">
                  <c:v>Midwest</c:v>
                </c:pt>
                <c:pt idx="3">
                  <c:v>West / Southwest / Rocky Mountains</c:v>
                </c:pt>
              </c:strCache>
            </c:strRef>
          </c:cat>
          <c:val>
            <c:numRef>
              <c:f>[ST_PETE_SPECIAL_SATS_QUESTIONS.xlsx]Sheet1!$E$44:$H$44</c:f>
              <c:numCache>
                <c:formatCode>0.0%</c:formatCode>
                <c:ptCount val="4"/>
                <c:pt idx="0">
                  <c:v>0.22824302134646962</c:v>
                </c:pt>
                <c:pt idx="1">
                  <c:v>0.18783068783068782</c:v>
                </c:pt>
                <c:pt idx="2">
                  <c:v>0.22119815668202766</c:v>
                </c:pt>
                <c:pt idx="3">
                  <c:v>0.14666666666666667</c:v>
                </c:pt>
              </c:numCache>
            </c:numRef>
          </c:val>
          <c:extLst>
            <c:ext xmlns:c16="http://schemas.microsoft.com/office/drawing/2014/chart" uri="{C3380CC4-5D6E-409C-BE32-E72D297353CC}">
              <c16:uniqueId val="{00000001-3041-4280-9526-DAA041BBB091}"/>
            </c:ext>
          </c:extLst>
        </c:ser>
        <c:dLbls>
          <c:showLegendKey val="0"/>
          <c:showVal val="0"/>
          <c:showCatName val="0"/>
          <c:showSerName val="0"/>
          <c:showPercent val="0"/>
          <c:showBubbleSize val="0"/>
        </c:dLbls>
        <c:gapWidth val="219"/>
        <c:overlap val="-27"/>
        <c:axId val="488395472"/>
        <c:axId val="488397112"/>
      </c:barChart>
      <c:catAx>
        <c:axId val="48839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88397112"/>
        <c:crosses val="autoZero"/>
        <c:auto val="1"/>
        <c:lblAlgn val="ctr"/>
        <c:lblOffset val="100"/>
        <c:noMultiLvlLbl val="0"/>
      </c:catAx>
      <c:valAx>
        <c:axId val="488397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88395472"/>
        <c:crosses val="autoZero"/>
        <c:crossBetween val="between"/>
      </c:valAx>
      <c:spPr>
        <a:noFill/>
        <a:ln>
          <a:noFill/>
        </a:ln>
        <a:effectLst/>
      </c:spPr>
    </c:plotArea>
    <c:legend>
      <c:legendPos val="b"/>
      <c:layout>
        <c:manualLayout>
          <c:xMode val="edge"/>
          <c:yMode val="edge"/>
          <c:x val="0.36443022747156611"/>
          <c:y val="5.150408282298042E-2"/>
          <c:w val="0.53430253509774805"/>
          <c:h val="7.4111190646623734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469774618855152"/>
          <c:y val="7.8447596235841424E-2"/>
          <c:w val="0.60103838832879597"/>
          <c:h val="0.75466758357357633"/>
        </c:manualLayout>
      </c:layout>
      <c:pieChart>
        <c:varyColors val="1"/>
        <c:ser>
          <c:idx val="0"/>
          <c:order val="0"/>
          <c:spPr>
            <a:ln>
              <a:noFill/>
            </a:ln>
          </c:spPr>
          <c:dPt>
            <c:idx val="0"/>
            <c:bubble3D val="0"/>
            <c:spPr>
              <a:solidFill>
                <a:schemeClr val="accent3">
                  <a:lumMod val="75000"/>
                </a:schemeClr>
              </a:solidFill>
              <a:ln w="19050">
                <a:noFill/>
              </a:ln>
              <a:effectLst/>
            </c:spPr>
            <c:extLst>
              <c:ext xmlns:c16="http://schemas.microsoft.com/office/drawing/2014/chart" uri="{C3380CC4-5D6E-409C-BE32-E72D297353CC}">
                <c16:uniqueId val="{00000001-C4EC-467A-BF1E-334384994278}"/>
              </c:ext>
            </c:extLst>
          </c:dPt>
          <c:dPt>
            <c:idx val="1"/>
            <c:bubble3D val="0"/>
            <c:spPr>
              <a:solidFill>
                <a:schemeClr val="accent3">
                  <a:lumMod val="60000"/>
                  <a:lumOff val="40000"/>
                </a:schemeClr>
              </a:solidFill>
              <a:ln w="19050">
                <a:noFill/>
              </a:ln>
              <a:effectLst/>
            </c:spPr>
            <c:extLst>
              <c:ext xmlns:c16="http://schemas.microsoft.com/office/drawing/2014/chart" uri="{C3380CC4-5D6E-409C-BE32-E72D297353CC}">
                <c16:uniqueId val="{00000003-C4EC-467A-BF1E-334384994278}"/>
              </c:ext>
            </c:extLst>
          </c:dPt>
          <c:dPt>
            <c:idx val="2"/>
            <c:bubble3D val="0"/>
            <c:spPr>
              <a:solidFill>
                <a:schemeClr val="accent3">
                  <a:lumMod val="20000"/>
                  <a:lumOff val="80000"/>
                </a:schemeClr>
              </a:solidFill>
              <a:ln w="19050">
                <a:noFill/>
              </a:ln>
              <a:effectLst/>
            </c:spPr>
            <c:extLst>
              <c:ext xmlns:c16="http://schemas.microsoft.com/office/drawing/2014/chart" uri="{C3380CC4-5D6E-409C-BE32-E72D297353CC}">
                <c16:uniqueId val="{00000005-C4EC-467A-BF1E-334384994278}"/>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07-C4EC-467A-BF1E-334384994278}"/>
              </c:ext>
            </c:extLst>
          </c:dPt>
          <c:dPt>
            <c:idx val="4"/>
            <c:bubble3D val="0"/>
            <c:spPr>
              <a:solidFill>
                <a:srgbClr val="E32A06">
                  <a:lumMod val="75000"/>
                </a:srgbClr>
              </a:solidFill>
              <a:ln w="19050">
                <a:noFill/>
              </a:ln>
              <a:effectLst/>
            </c:spPr>
            <c:extLst>
              <c:ext xmlns:c16="http://schemas.microsoft.com/office/drawing/2014/chart" uri="{C3380CC4-5D6E-409C-BE32-E72D297353CC}">
                <c16:uniqueId val="{00000009-C4EC-467A-BF1E-334384994278}"/>
              </c:ext>
            </c:extLst>
          </c:dPt>
          <c:dLbls>
            <c:dLbl>
              <c:idx val="0"/>
              <c:layout>
                <c:manualLayout>
                  <c:x val="4.3916666666666666E-2"/>
                  <c:y val="1.90223097112860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4EC-467A-BF1E-334384994278}"/>
                </c:ext>
              </c:extLst>
            </c:dLbl>
            <c:dLbl>
              <c:idx val="1"/>
              <c:layout>
                <c:manualLayout>
                  <c:x val="5.6464785651793525E-2"/>
                  <c:y val="-5.506962671332758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4EC-467A-BF1E-334384994278}"/>
                </c:ext>
              </c:extLst>
            </c:dLbl>
            <c:dLbl>
              <c:idx val="2"/>
              <c:layout>
                <c:manualLayout>
                  <c:x val="-9.6085301837270334E-2"/>
                  <c:y val="-5.678222513852426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4EC-467A-BF1E-334384994278}"/>
                </c:ext>
              </c:extLst>
            </c:dLbl>
            <c:dLbl>
              <c:idx val="3"/>
              <c:layout>
                <c:manualLayout>
                  <c:x val="-2.6598206474190728E-2"/>
                  <c:y val="-6.842592592592597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4EC-467A-BF1E-334384994278}"/>
                </c:ext>
              </c:extLst>
            </c:dLbl>
            <c:dLbl>
              <c:idx val="4"/>
              <c:layout>
                <c:manualLayout>
                  <c:x val="-5.7930883639545058E-2"/>
                  <c:y val="9.9577136191309427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4EC-467A-BF1E-334384994278}"/>
                </c:ext>
              </c:extLst>
            </c:dLbl>
            <c:numFmt formatCode="0.0%" sourceLinked="0"/>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'SATS WAVES'!$Q$13921:$Q$13925</c:f>
              <c:strCache>
                <c:ptCount val="5"/>
                <c:pt idx="0">
                  <c:v>Very interested</c:v>
                </c:pt>
                <c:pt idx="1">
                  <c:v>Interested</c:v>
                </c:pt>
                <c:pt idx="2">
                  <c:v>Neutral (neither interested nor uninterested)</c:v>
                </c:pt>
                <c:pt idx="3">
                  <c:v>Uninterested</c:v>
                </c:pt>
                <c:pt idx="4">
                  <c:v>Very uninterested</c:v>
                </c:pt>
              </c:strCache>
            </c:strRef>
          </c:cat>
          <c:val>
            <c:numRef>
              <c:f>'SATS WAVES'!$R$13921:$R$13925</c:f>
              <c:numCache>
                <c:formatCode>0.0%</c:formatCode>
                <c:ptCount val="5"/>
                <c:pt idx="0">
                  <c:v>0.21505905511811022</c:v>
                </c:pt>
                <c:pt idx="1">
                  <c:v>0.21899606299212601</c:v>
                </c:pt>
                <c:pt idx="2">
                  <c:v>0.28986220472440943</c:v>
                </c:pt>
                <c:pt idx="3">
                  <c:v>0.12057086614173228</c:v>
                </c:pt>
                <c:pt idx="4">
                  <c:v>0.15551181102362205</c:v>
                </c:pt>
              </c:numCache>
            </c:numRef>
          </c:val>
          <c:extLst>
            <c:ext xmlns:c16="http://schemas.microsoft.com/office/drawing/2014/chart" uri="{C3380CC4-5D6E-409C-BE32-E72D297353CC}">
              <c16:uniqueId val="{0000000A-C4EC-467A-BF1E-33438499427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16440516600255E-2"/>
          <c:y val="0.19907407407407407"/>
          <c:w val="0.93033073181177606"/>
          <c:h val="0.66581802274715651"/>
        </c:manualLayout>
      </c:layout>
      <c:barChart>
        <c:barDir val="col"/>
        <c:grouping val="clustered"/>
        <c:varyColors val="0"/>
        <c:ser>
          <c:idx val="0"/>
          <c:order val="0"/>
          <c:tx>
            <c:strRef>
              <c:f>'FALL 2018 ST PETE'!$R$14344</c:f>
              <c:strCache>
                <c:ptCount val="1"/>
                <c:pt idx="0">
                  <c:v>Very interested</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2018 ST PETE'!$Q$14345:$Q$14348</c:f>
              <c:strCache>
                <c:ptCount val="4"/>
                <c:pt idx="0">
                  <c:v>Southeast</c:v>
                </c:pt>
                <c:pt idx="1">
                  <c:v>Northeast</c:v>
                </c:pt>
                <c:pt idx="2">
                  <c:v>Midwest</c:v>
                </c:pt>
                <c:pt idx="3">
                  <c:v>West / Southwest / Rocky Mountains</c:v>
                </c:pt>
              </c:strCache>
            </c:strRef>
          </c:cat>
          <c:val>
            <c:numRef>
              <c:f>'FALL 2018 ST PETE'!$R$14345:$R$14348</c:f>
              <c:numCache>
                <c:formatCode>0.0%</c:formatCode>
                <c:ptCount val="4"/>
                <c:pt idx="0">
                  <c:v>0.30870279146141216</c:v>
                </c:pt>
                <c:pt idx="1">
                  <c:v>0.24338624338624337</c:v>
                </c:pt>
                <c:pt idx="2">
                  <c:v>0.16820276497695855</c:v>
                </c:pt>
                <c:pt idx="3">
                  <c:v>0.13500000000000001</c:v>
                </c:pt>
              </c:numCache>
            </c:numRef>
          </c:val>
          <c:extLst>
            <c:ext xmlns:c16="http://schemas.microsoft.com/office/drawing/2014/chart" uri="{C3380CC4-5D6E-409C-BE32-E72D297353CC}">
              <c16:uniqueId val="{00000000-4EA7-4EEC-BE4E-93F0DAD54900}"/>
            </c:ext>
          </c:extLst>
        </c:ser>
        <c:ser>
          <c:idx val="1"/>
          <c:order val="1"/>
          <c:tx>
            <c:strRef>
              <c:f>'FALL 2018 ST PETE'!$S$14344</c:f>
              <c:strCache>
                <c:ptCount val="1"/>
                <c:pt idx="0">
                  <c:v>Interested</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2018 ST PETE'!$Q$14345:$Q$14348</c:f>
              <c:strCache>
                <c:ptCount val="4"/>
                <c:pt idx="0">
                  <c:v>Southeast</c:v>
                </c:pt>
                <c:pt idx="1">
                  <c:v>Northeast</c:v>
                </c:pt>
                <c:pt idx="2">
                  <c:v>Midwest</c:v>
                </c:pt>
                <c:pt idx="3">
                  <c:v>West / Southwest / Rocky Mountains</c:v>
                </c:pt>
              </c:strCache>
            </c:strRef>
          </c:cat>
          <c:val>
            <c:numRef>
              <c:f>'FALL 2018 ST PETE'!$S$14345:$S$14348</c:f>
              <c:numCache>
                <c:formatCode>0.0%</c:formatCode>
                <c:ptCount val="4"/>
                <c:pt idx="0">
                  <c:v>0.2594417077175698</c:v>
                </c:pt>
                <c:pt idx="1">
                  <c:v>0.17989417989417991</c:v>
                </c:pt>
                <c:pt idx="2">
                  <c:v>0.23963133640552997</c:v>
                </c:pt>
                <c:pt idx="3">
                  <c:v>0.18833333333333332</c:v>
                </c:pt>
              </c:numCache>
            </c:numRef>
          </c:val>
          <c:extLst>
            <c:ext xmlns:c16="http://schemas.microsoft.com/office/drawing/2014/chart" uri="{C3380CC4-5D6E-409C-BE32-E72D297353CC}">
              <c16:uniqueId val="{00000001-4EA7-4EEC-BE4E-93F0DAD54900}"/>
            </c:ext>
          </c:extLst>
        </c:ser>
        <c:ser>
          <c:idx val="2"/>
          <c:order val="2"/>
          <c:tx>
            <c:strRef>
              <c:f>'FALL 2018 ST PETE'!$T$14344</c:f>
              <c:strCache>
                <c:ptCount val="1"/>
                <c:pt idx="0">
                  <c:v>Neutral (neither interested nor uninterested)</c:v>
                </c:pt>
              </c:strCache>
            </c:strRef>
          </c:tx>
          <c:spPr>
            <a:solidFill>
              <a:schemeClr val="accent3">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2018 ST PETE'!$Q$14345:$Q$14348</c:f>
              <c:strCache>
                <c:ptCount val="4"/>
                <c:pt idx="0">
                  <c:v>Southeast</c:v>
                </c:pt>
                <c:pt idx="1">
                  <c:v>Northeast</c:v>
                </c:pt>
                <c:pt idx="2">
                  <c:v>Midwest</c:v>
                </c:pt>
                <c:pt idx="3">
                  <c:v>West / Southwest / Rocky Mountains</c:v>
                </c:pt>
              </c:strCache>
            </c:strRef>
          </c:cat>
          <c:val>
            <c:numRef>
              <c:f>'FALL 2018 ST PETE'!$T$14345:$T$14348</c:f>
              <c:numCache>
                <c:formatCode>0.0%</c:formatCode>
                <c:ptCount val="4"/>
                <c:pt idx="0">
                  <c:v>0.27750410509031198</c:v>
                </c:pt>
                <c:pt idx="1">
                  <c:v>0.29365079365079366</c:v>
                </c:pt>
                <c:pt idx="2">
                  <c:v>0.31797235023041476</c:v>
                </c:pt>
                <c:pt idx="3">
                  <c:v>0.27833333333333332</c:v>
                </c:pt>
              </c:numCache>
            </c:numRef>
          </c:val>
          <c:extLst>
            <c:ext xmlns:c16="http://schemas.microsoft.com/office/drawing/2014/chart" uri="{C3380CC4-5D6E-409C-BE32-E72D297353CC}">
              <c16:uniqueId val="{00000002-4EA7-4EEC-BE4E-93F0DAD54900}"/>
            </c:ext>
          </c:extLst>
        </c:ser>
        <c:ser>
          <c:idx val="3"/>
          <c:order val="3"/>
          <c:tx>
            <c:strRef>
              <c:f>'FALL 2018 ST PETE'!$U$14344</c:f>
              <c:strCache>
                <c:ptCount val="1"/>
                <c:pt idx="0">
                  <c:v>Uninterested</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2018 ST PETE'!$Q$14345:$Q$14348</c:f>
              <c:strCache>
                <c:ptCount val="4"/>
                <c:pt idx="0">
                  <c:v>Southeast</c:v>
                </c:pt>
                <c:pt idx="1">
                  <c:v>Northeast</c:v>
                </c:pt>
                <c:pt idx="2">
                  <c:v>Midwest</c:v>
                </c:pt>
                <c:pt idx="3">
                  <c:v>West / Southwest / Rocky Mountains</c:v>
                </c:pt>
              </c:strCache>
            </c:strRef>
          </c:cat>
          <c:val>
            <c:numRef>
              <c:f>'FALL 2018 ST PETE'!$U$14345:$U$14348</c:f>
              <c:numCache>
                <c:formatCode>0.0%</c:formatCode>
                <c:ptCount val="4"/>
                <c:pt idx="0">
                  <c:v>7.8817733990147784E-2</c:v>
                </c:pt>
                <c:pt idx="1">
                  <c:v>0.11375661375661375</c:v>
                </c:pt>
                <c:pt idx="2">
                  <c:v>0.12672811059907835</c:v>
                </c:pt>
                <c:pt idx="3">
                  <c:v>0.16500000000000001</c:v>
                </c:pt>
              </c:numCache>
            </c:numRef>
          </c:val>
          <c:extLst>
            <c:ext xmlns:c16="http://schemas.microsoft.com/office/drawing/2014/chart" uri="{C3380CC4-5D6E-409C-BE32-E72D297353CC}">
              <c16:uniqueId val="{00000003-4EA7-4EEC-BE4E-93F0DAD54900}"/>
            </c:ext>
          </c:extLst>
        </c:ser>
        <c:ser>
          <c:idx val="4"/>
          <c:order val="4"/>
          <c:tx>
            <c:strRef>
              <c:f>'FALL 2018 ST PETE'!$V$14344</c:f>
              <c:strCache>
                <c:ptCount val="1"/>
                <c:pt idx="0">
                  <c:v>Very uninterested</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2018 ST PETE'!$Q$14345:$Q$14348</c:f>
              <c:strCache>
                <c:ptCount val="4"/>
                <c:pt idx="0">
                  <c:v>Southeast</c:v>
                </c:pt>
                <c:pt idx="1">
                  <c:v>Northeast</c:v>
                </c:pt>
                <c:pt idx="2">
                  <c:v>Midwest</c:v>
                </c:pt>
                <c:pt idx="3">
                  <c:v>West / Southwest / Rocky Mountains</c:v>
                </c:pt>
              </c:strCache>
            </c:strRef>
          </c:cat>
          <c:val>
            <c:numRef>
              <c:f>'FALL 2018 ST PETE'!$V$14345:$V$14348</c:f>
              <c:numCache>
                <c:formatCode>0.0%</c:formatCode>
                <c:ptCount val="4"/>
                <c:pt idx="0">
                  <c:v>7.5533661740558283E-2</c:v>
                </c:pt>
                <c:pt idx="1">
                  <c:v>0.1693121693121693</c:v>
                </c:pt>
                <c:pt idx="2">
                  <c:v>0.14746543778801843</c:v>
                </c:pt>
                <c:pt idx="3">
                  <c:v>0.23333333333333331</c:v>
                </c:pt>
              </c:numCache>
            </c:numRef>
          </c:val>
          <c:extLst>
            <c:ext xmlns:c16="http://schemas.microsoft.com/office/drawing/2014/chart" uri="{C3380CC4-5D6E-409C-BE32-E72D297353CC}">
              <c16:uniqueId val="{00000004-4EA7-4EEC-BE4E-93F0DAD54900}"/>
            </c:ext>
          </c:extLst>
        </c:ser>
        <c:dLbls>
          <c:showLegendKey val="0"/>
          <c:showVal val="0"/>
          <c:showCatName val="0"/>
          <c:showSerName val="0"/>
          <c:showPercent val="0"/>
          <c:showBubbleSize val="0"/>
        </c:dLbls>
        <c:gapWidth val="219"/>
        <c:overlap val="-27"/>
        <c:axId val="507108512"/>
        <c:axId val="507108840"/>
      </c:barChart>
      <c:catAx>
        <c:axId val="50710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07108840"/>
        <c:crosses val="autoZero"/>
        <c:auto val="1"/>
        <c:lblAlgn val="ctr"/>
        <c:lblOffset val="100"/>
        <c:noMultiLvlLbl val="0"/>
      </c:catAx>
      <c:valAx>
        <c:axId val="507108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07108512"/>
        <c:crosses val="autoZero"/>
        <c:crossBetween val="between"/>
      </c:valAx>
      <c:spPr>
        <a:noFill/>
        <a:ln>
          <a:noFill/>
        </a:ln>
        <a:effectLst/>
      </c:spPr>
    </c:plotArea>
    <c:legend>
      <c:legendPos val="b"/>
      <c:layout>
        <c:manualLayout>
          <c:xMode val="edge"/>
          <c:yMode val="edge"/>
          <c:x val="1.9032966623852864E-2"/>
          <c:y val="1.9094488188976379E-2"/>
          <c:w val="0.96481237061211211"/>
          <c:h val="0.12905365995917178"/>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b="1"/>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42825896762904"/>
          <c:y val="0.18055555555555552"/>
          <c:w val="0.86601618547681536"/>
          <c:h val="0.56924321959755031"/>
        </c:manualLayout>
      </c:layout>
      <c:barChart>
        <c:barDir val="col"/>
        <c:grouping val="clustered"/>
        <c:varyColors val="0"/>
        <c:ser>
          <c:idx val="0"/>
          <c:order val="0"/>
          <c:tx>
            <c:strRef>
              <c:f>'FALL 2018 ST PETE'!$M$14332</c:f>
              <c:strCache>
                <c:ptCount val="1"/>
                <c:pt idx="0">
                  <c:v>Aware of Red Tide</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2018 ST PETE'!$L$14333:$L$14337</c:f>
              <c:strCache>
                <c:ptCount val="5"/>
                <c:pt idx="0">
                  <c:v>Very interested</c:v>
                </c:pt>
                <c:pt idx="1">
                  <c:v>Interested</c:v>
                </c:pt>
                <c:pt idx="2">
                  <c:v>Neutral (neither interested nor uninterested)</c:v>
                </c:pt>
                <c:pt idx="3">
                  <c:v>Uninterested</c:v>
                </c:pt>
                <c:pt idx="4">
                  <c:v>Very uninterested</c:v>
                </c:pt>
              </c:strCache>
            </c:strRef>
          </c:cat>
          <c:val>
            <c:numRef>
              <c:f>'FALL 2018 ST PETE'!$M$14333:$M$14337</c:f>
              <c:numCache>
                <c:formatCode>0.0%</c:formatCode>
                <c:ptCount val="5"/>
                <c:pt idx="0">
                  <c:v>0.25777331995987962</c:v>
                </c:pt>
                <c:pt idx="1">
                  <c:v>0.20361083249749246</c:v>
                </c:pt>
                <c:pt idx="2">
                  <c:v>0.25977933801404213</c:v>
                </c:pt>
                <c:pt idx="3">
                  <c:v>0.119358074222668</c:v>
                </c:pt>
                <c:pt idx="4">
                  <c:v>0.15947843530591777</c:v>
                </c:pt>
              </c:numCache>
            </c:numRef>
          </c:val>
          <c:extLst>
            <c:ext xmlns:c16="http://schemas.microsoft.com/office/drawing/2014/chart" uri="{C3380CC4-5D6E-409C-BE32-E72D297353CC}">
              <c16:uniqueId val="{00000000-D636-4901-9900-30F6D965ED95}"/>
            </c:ext>
          </c:extLst>
        </c:ser>
        <c:ser>
          <c:idx val="1"/>
          <c:order val="1"/>
          <c:tx>
            <c:strRef>
              <c:f>'FALL 2018 ST PETE'!$N$14332</c:f>
              <c:strCache>
                <c:ptCount val="1"/>
                <c:pt idx="0">
                  <c:v>Unaware of Red Tide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2018 ST PETE'!$L$14333:$L$14337</c:f>
              <c:strCache>
                <c:ptCount val="5"/>
                <c:pt idx="0">
                  <c:v>Very interested</c:v>
                </c:pt>
                <c:pt idx="1">
                  <c:v>Interested</c:v>
                </c:pt>
                <c:pt idx="2">
                  <c:v>Neutral (neither interested nor uninterested)</c:v>
                </c:pt>
                <c:pt idx="3">
                  <c:v>Uninterested</c:v>
                </c:pt>
                <c:pt idx="4">
                  <c:v>Very uninterested</c:v>
                </c:pt>
              </c:strCache>
            </c:strRef>
          </c:cat>
          <c:val>
            <c:numRef>
              <c:f>'FALL 2018 ST PETE'!$N$14333:$N$14337</c:f>
              <c:numCache>
                <c:formatCode>0.0%</c:formatCode>
                <c:ptCount val="5"/>
                <c:pt idx="0">
                  <c:v>0.17391304347826086</c:v>
                </c:pt>
                <c:pt idx="1">
                  <c:v>0.23381642512077294</c:v>
                </c:pt>
                <c:pt idx="2">
                  <c:v>0.3188405797101449</c:v>
                </c:pt>
                <c:pt idx="3">
                  <c:v>0.12173913043478261</c:v>
                </c:pt>
                <c:pt idx="4">
                  <c:v>0.15169082125603864</c:v>
                </c:pt>
              </c:numCache>
            </c:numRef>
          </c:val>
          <c:extLst>
            <c:ext xmlns:c16="http://schemas.microsoft.com/office/drawing/2014/chart" uri="{C3380CC4-5D6E-409C-BE32-E72D297353CC}">
              <c16:uniqueId val="{00000001-D636-4901-9900-30F6D965ED95}"/>
            </c:ext>
          </c:extLst>
        </c:ser>
        <c:dLbls>
          <c:showLegendKey val="0"/>
          <c:showVal val="0"/>
          <c:showCatName val="0"/>
          <c:showSerName val="0"/>
          <c:showPercent val="0"/>
          <c:showBubbleSize val="0"/>
        </c:dLbls>
        <c:gapWidth val="219"/>
        <c:overlap val="-27"/>
        <c:axId val="492186552"/>
        <c:axId val="492191144"/>
      </c:barChart>
      <c:catAx>
        <c:axId val="49218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92191144"/>
        <c:crosses val="autoZero"/>
        <c:auto val="1"/>
        <c:lblAlgn val="ctr"/>
        <c:lblOffset val="100"/>
        <c:noMultiLvlLbl val="0"/>
      </c:catAx>
      <c:valAx>
        <c:axId val="492191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92186552"/>
        <c:crosses val="autoZero"/>
        <c:crossBetween val="between"/>
      </c:valAx>
      <c:spPr>
        <a:noFill/>
        <a:ln>
          <a:noFill/>
        </a:ln>
        <a:effectLst/>
      </c:spPr>
    </c:plotArea>
    <c:legend>
      <c:legendPos val="b"/>
      <c:layout>
        <c:manualLayout>
          <c:xMode val="edge"/>
          <c:yMode val="edge"/>
          <c:x val="0.15368355909836076"/>
          <c:y val="3.6063416434058554E-2"/>
          <c:w val="0.67192102217412741"/>
          <c:h val="7.8125546806649182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b="1"/>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83408524502649"/>
          <c:y val="0.29267841376600495"/>
          <c:w val="0.46042424726105141"/>
          <c:h val="0.57468786153687801"/>
        </c:manualLayout>
      </c:layout>
      <c:pieChart>
        <c:varyColors val="1"/>
        <c:ser>
          <c:idx val="0"/>
          <c:order val="0"/>
          <c:tx>
            <c:strRef>
              <c:f>[ST_PETE_SPECIAL_SATS_QUESTIONS.xlsx]Sheet1!$H$73</c:f>
              <c:strCache>
                <c:ptCount val="1"/>
              </c:strCache>
            </c:strRef>
          </c:tx>
          <c:spPr>
            <a:solidFill>
              <a:schemeClr val="accent2">
                <a:lumMod val="75000"/>
              </a:schemeClr>
            </a:solidFill>
          </c:spPr>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6605-4BCF-803B-657C534813B9}"/>
              </c:ext>
            </c:extLst>
          </c:dPt>
          <c:dPt>
            <c:idx val="1"/>
            <c:bubble3D val="0"/>
            <c:spPr>
              <a:solidFill>
                <a:srgbClr val="C0504D">
                  <a:lumMod val="75000"/>
                </a:srgbClr>
              </a:solidFill>
              <a:ln w="19050">
                <a:solidFill>
                  <a:schemeClr val="lt1"/>
                </a:solidFill>
              </a:ln>
              <a:effectLst/>
            </c:spPr>
            <c:extLst>
              <c:ext xmlns:c16="http://schemas.microsoft.com/office/drawing/2014/chart" uri="{C3380CC4-5D6E-409C-BE32-E72D297353CC}">
                <c16:uniqueId val="{00000003-6605-4BCF-803B-657C534813B9}"/>
              </c:ext>
            </c:extLst>
          </c:dPt>
          <c:dPt>
            <c:idx val="2"/>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5-6605-4BCF-803B-657C534813B9}"/>
              </c:ext>
            </c:extLst>
          </c:dPt>
          <c:dPt>
            <c:idx val="3"/>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7-6605-4BCF-803B-657C534813B9}"/>
              </c:ext>
            </c:extLst>
          </c:dPt>
          <c:dPt>
            <c:idx val="4"/>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9-6605-4BCF-803B-657C534813B9}"/>
              </c:ext>
            </c:extLst>
          </c:dPt>
          <c:dLbls>
            <c:dLbl>
              <c:idx val="0"/>
              <c:layout>
                <c:manualLayout>
                  <c:x val="2.1057742782152233E-2"/>
                  <c:y val="-1.429021846452544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05-4BCF-803B-657C534813B9}"/>
                </c:ext>
              </c:extLst>
            </c:dLbl>
            <c:dLbl>
              <c:idx val="1"/>
              <c:layout>
                <c:manualLayout>
                  <c:x val="-4.5592763294712332E-2"/>
                  <c:y val="1.829658186321252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05-4BCF-803B-657C534813B9}"/>
                </c:ext>
              </c:extLst>
            </c:dLbl>
            <c:dLbl>
              <c:idx val="2"/>
              <c:layout>
                <c:manualLayout>
                  <c:x val="1.035467247196146E-2"/>
                  <c:y val="-7.539383365593946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05-4BCF-803B-657C534813B9}"/>
                </c:ext>
              </c:extLst>
            </c:dLbl>
            <c:dLbl>
              <c:idx val="3"/>
              <c:layout>
                <c:manualLayout>
                  <c:x val="-1.0438320209973753E-2"/>
                  <c:y val="4.121426339094336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05-4BCF-803B-657C534813B9}"/>
                </c:ext>
              </c:extLst>
            </c:dLbl>
            <c:dLbl>
              <c:idx val="4"/>
              <c:layout>
                <c:manualLayout>
                  <c:x val="-5.451946631671041E-2"/>
                  <c:y val="4.5460202616927885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605-4BCF-803B-657C534813B9}"/>
                </c:ext>
              </c:extLst>
            </c:dLbl>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[ST_PETE_SPECIAL_SATS_QUESTIONS.xlsx]Sheet1!$G$74:$G$76</c:f>
              <c:strCache>
                <c:ptCount val="3"/>
                <c:pt idx="0">
                  <c:v>Yes</c:v>
                </c:pt>
                <c:pt idx="1">
                  <c:v>No</c:v>
                </c:pt>
                <c:pt idx="2">
                  <c:v>I don't know / unsure</c:v>
                </c:pt>
              </c:strCache>
            </c:strRef>
          </c:cat>
          <c:val>
            <c:numRef>
              <c:f>[ST_PETE_SPECIAL_SATS_QUESTIONS.xlsx]Sheet1!$H$74:$H$76</c:f>
              <c:numCache>
                <c:formatCode>0.0%</c:formatCode>
                <c:ptCount val="3"/>
                <c:pt idx="0">
                  <c:v>0.49064960629921262</c:v>
                </c:pt>
                <c:pt idx="1">
                  <c:v>0.45177165354330712</c:v>
                </c:pt>
                <c:pt idx="2">
                  <c:v>5.7578740157480317E-2</c:v>
                </c:pt>
              </c:numCache>
            </c:numRef>
          </c:val>
          <c:extLst>
            <c:ext xmlns:c16="http://schemas.microsoft.com/office/drawing/2014/chart" uri="{C3380CC4-5D6E-409C-BE32-E72D297353CC}">
              <c16:uniqueId val="{0000000A-6605-4BCF-803B-657C534813B9}"/>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2800" b="1"/>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[ST_PETE_SPECIAL_SATS_QUESTIONS.xlsx]Sheet1!$C$130:$C$136</c:f>
              <c:strCache>
                <c:ptCount val="7"/>
                <c:pt idx="0">
                  <c:v>Much less likely</c:v>
                </c:pt>
                <c:pt idx="1">
                  <c:v>Less likely</c:v>
                </c:pt>
                <c:pt idx="2">
                  <c:v>Slightly less likely</c:v>
                </c:pt>
                <c:pt idx="3">
                  <c:v>Neither more nor less likely</c:v>
                </c:pt>
                <c:pt idx="4">
                  <c:v>Slightly more likely</c:v>
                </c:pt>
                <c:pt idx="5">
                  <c:v>More likely</c:v>
                </c:pt>
                <c:pt idx="6">
                  <c:v>Much more likely</c:v>
                </c:pt>
              </c:strCache>
            </c:strRef>
          </c:cat>
          <c:val>
            <c:numRef>
              <c:f>[ST_PETE_SPECIAL_SATS_QUESTIONS.xlsx]Sheet1!$D$130:$D$136</c:f>
              <c:numCache>
                <c:formatCode>0.0%</c:formatCode>
                <c:ptCount val="7"/>
                <c:pt idx="0">
                  <c:v>0.17814960629921259</c:v>
                </c:pt>
                <c:pt idx="1">
                  <c:v>0.10679133858267717</c:v>
                </c:pt>
                <c:pt idx="2">
                  <c:v>0.11761811023622049</c:v>
                </c:pt>
                <c:pt idx="3">
                  <c:v>0.51181102362204722</c:v>
                </c:pt>
                <c:pt idx="4">
                  <c:v>2.7066929133858272E-2</c:v>
                </c:pt>
                <c:pt idx="5">
                  <c:v>2.0669291338582679E-2</c:v>
                </c:pt>
                <c:pt idx="6">
                  <c:v>3.7893700787401577E-2</c:v>
                </c:pt>
              </c:numCache>
            </c:numRef>
          </c:val>
          <c:extLst>
            <c:ext xmlns:c16="http://schemas.microsoft.com/office/drawing/2014/chart" uri="{C3380CC4-5D6E-409C-BE32-E72D297353CC}">
              <c16:uniqueId val="{00000000-15BD-4CDB-9471-3902C07CA88A}"/>
            </c:ext>
          </c:extLst>
        </c:ser>
        <c:dLbls>
          <c:showLegendKey val="0"/>
          <c:showVal val="0"/>
          <c:showCatName val="0"/>
          <c:showSerName val="0"/>
          <c:showPercent val="0"/>
          <c:showBubbleSize val="0"/>
        </c:dLbls>
        <c:gapWidth val="219"/>
        <c:overlap val="-27"/>
        <c:axId val="526507496"/>
        <c:axId val="526508152"/>
      </c:barChart>
      <c:catAx>
        <c:axId val="52650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526508152"/>
        <c:crosses val="autoZero"/>
        <c:auto val="1"/>
        <c:lblAlgn val="ctr"/>
        <c:lblOffset val="100"/>
        <c:noMultiLvlLbl val="0"/>
      </c:catAx>
      <c:valAx>
        <c:axId val="526508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526507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42825896762904"/>
          <c:y val="0.18022210134660738"/>
          <c:w val="0.86601618547681536"/>
          <c:h val="0.60647516788023337"/>
        </c:manualLayout>
      </c:layout>
      <c:barChart>
        <c:barDir val="col"/>
        <c:grouping val="clustered"/>
        <c:varyColors val="0"/>
        <c:ser>
          <c:idx val="0"/>
          <c:order val="0"/>
          <c:tx>
            <c:strRef>
              <c:f>[ST_PETE_SPECIAL_SATS_QUESTIONS.xlsx]Sheet1!$D$157</c:f>
              <c:strCache>
                <c:ptCount val="1"/>
                <c:pt idx="0">
                  <c:v>Much less likely</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[ST_PETE_SPECIAL_SATS_QUESTIONS.xlsx]Sheet1!$E$155:$F$156</c:f>
              <c:strCache>
                <c:ptCount val="2"/>
                <c:pt idx="0">
                  <c:v>Aware of 2018 Red Tide</c:v>
                </c:pt>
                <c:pt idx="1">
                  <c:v>Unaware of 2018 Red Tide</c:v>
                </c:pt>
              </c:strCache>
            </c:strRef>
          </c:cat>
          <c:val>
            <c:numRef>
              <c:f>[ST_PETE_SPECIAL_SATS_QUESTIONS.xlsx]Sheet1!$E$157:$F$157</c:f>
              <c:numCache>
                <c:formatCode>0.0%</c:formatCode>
                <c:ptCount val="2"/>
                <c:pt idx="0">
                  <c:v>0.1885656970912738</c:v>
                </c:pt>
                <c:pt idx="1">
                  <c:v>0.1681159420289855</c:v>
                </c:pt>
              </c:numCache>
            </c:numRef>
          </c:val>
          <c:extLst>
            <c:ext xmlns:c16="http://schemas.microsoft.com/office/drawing/2014/chart" uri="{C3380CC4-5D6E-409C-BE32-E72D297353CC}">
              <c16:uniqueId val="{00000000-D798-43AB-BAEF-350A34730130}"/>
            </c:ext>
          </c:extLst>
        </c:ser>
        <c:ser>
          <c:idx val="1"/>
          <c:order val="1"/>
          <c:tx>
            <c:strRef>
              <c:f>[ST_PETE_SPECIAL_SATS_QUESTIONS.xlsx]Sheet1!$D$158</c:f>
              <c:strCache>
                <c:ptCount val="1"/>
                <c:pt idx="0">
                  <c:v>Less likely</c:v>
                </c:pt>
              </c:strCache>
            </c:strRef>
          </c:tx>
          <c:spPr>
            <a:solidFill>
              <a:srgbClr val="E32A06">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[ST_PETE_SPECIAL_SATS_QUESTIONS.xlsx]Sheet1!$E$155:$F$156</c:f>
              <c:strCache>
                <c:ptCount val="2"/>
                <c:pt idx="0">
                  <c:v>Aware of 2018 Red Tide</c:v>
                </c:pt>
                <c:pt idx="1">
                  <c:v>Unaware of 2018 Red Tide</c:v>
                </c:pt>
              </c:strCache>
            </c:strRef>
          </c:cat>
          <c:val>
            <c:numRef>
              <c:f>[ST_PETE_SPECIAL_SATS_QUESTIONS.xlsx]Sheet1!$E$158:$F$158</c:f>
              <c:numCache>
                <c:formatCode>0.0%</c:formatCode>
                <c:ptCount val="2"/>
                <c:pt idx="0">
                  <c:v>0.11033099297893681</c:v>
                </c:pt>
                <c:pt idx="1">
                  <c:v>0.10338164251207729</c:v>
                </c:pt>
              </c:numCache>
            </c:numRef>
          </c:val>
          <c:extLst>
            <c:ext xmlns:c16="http://schemas.microsoft.com/office/drawing/2014/chart" uri="{C3380CC4-5D6E-409C-BE32-E72D297353CC}">
              <c16:uniqueId val="{00000001-D798-43AB-BAEF-350A34730130}"/>
            </c:ext>
          </c:extLst>
        </c:ser>
        <c:ser>
          <c:idx val="2"/>
          <c:order val="2"/>
          <c:tx>
            <c:strRef>
              <c:f>[ST_PETE_SPECIAL_SATS_QUESTIONS.xlsx]Sheet1!$D$159</c:f>
              <c:strCache>
                <c:ptCount val="1"/>
                <c:pt idx="0">
                  <c:v>Slightly less likely</c:v>
                </c:pt>
              </c:strCache>
            </c:strRef>
          </c:tx>
          <c:spPr>
            <a:solidFill>
              <a:srgbClr val="E32A06">
                <a:lumMod val="20000"/>
                <a:lumOff val="80000"/>
              </a:srgb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[ST_PETE_SPECIAL_SATS_QUESTIONS.xlsx]Sheet1!$E$155:$F$156</c:f>
              <c:strCache>
                <c:ptCount val="2"/>
                <c:pt idx="0">
                  <c:v>Aware of 2018 Red Tide</c:v>
                </c:pt>
                <c:pt idx="1">
                  <c:v>Unaware of 2018 Red Tide</c:v>
                </c:pt>
              </c:strCache>
            </c:strRef>
          </c:cat>
          <c:val>
            <c:numRef>
              <c:f>[ST_PETE_SPECIAL_SATS_QUESTIONS.xlsx]Sheet1!$E$159:$F$159</c:f>
              <c:numCache>
                <c:formatCode>0.0%</c:formatCode>
                <c:ptCount val="2"/>
                <c:pt idx="0">
                  <c:v>0.11334002006018054</c:v>
                </c:pt>
                <c:pt idx="1">
                  <c:v>0.12173913043478261</c:v>
                </c:pt>
              </c:numCache>
            </c:numRef>
          </c:val>
          <c:extLst>
            <c:ext xmlns:c16="http://schemas.microsoft.com/office/drawing/2014/chart" uri="{C3380CC4-5D6E-409C-BE32-E72D297353CC}">
              <c16:uniqueId val="{00000002-D798-43AB-BAEF-350A34730130}"/>
            </c:ext>
          </c:extLst>
        </c:ser>
        <c:dLbls>
          <c:showLegendKey val="0"/>
          <c:showVal val="0"/>
          <c:showCatName val="0"/>
          <c:showSerName val="0"/>
          <c:showPercent val="0"/>
          <c:showBubbleSize val="0"/>
        </c:dLbls>
        <c:gapWidth val="219"/>
        <c:overlap val="-27"/>
        <c:axId val="560752000"/>
        <c:axId val="560751344"/>
      </c:barChart>
      <c:catAx>
        <c:axId val="56075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60751344"/>
        <c:crosses val="autoZero"/>
        <c:auto val="1"/>
        <c:lblAlgn val="ctr"/>
        <c:lblOffset val="100"/>
        <c:noMultiLvlLbl val="0"/>
      </c:catAx>
      <c:valAx>
        <c:axId val="560751344"/>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60752000"/>
        <c:crosses val="autoZero"/>
        <c:crossBetween val="between"/>
      </c:valAx>
      <c:spPr>
        <a:noFill/>
        <a:ln>
          <a:noFill/>
        </a:ln>
        <a:effectLst/>
      </c:spPr>
    </c:plotArea>
    <c:legend>
      <c:legendPos val="b"/>
      <c:layout>
        <c:manualLayout>
          <c:xMode val="edge"/>
          <c:yMode val="edge"/>
          <c:x val="0"/>
          <c:y val="7.2616427746690582E-2"/>
          <c:w val="0.96776943856631847"/>
          <c:h val="7.8125546806649182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14D77A27-6E54-4E16-A9C9-1062E7EC5CDC}" type="datetimeFigureOut">
              <a:rPr lang="en-US"/>
              <a:pPr>
                <a:defRPr/>
              </a:pPr>
              <a:t>11/28/2018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96F779B4-020B-423C-B783-26F351FDCC3D}" type="slidenum">
              <a:rPr lang="en-US" altLang="en-US"/>
              <a:pPr/>
              <a:t>‹#›</a:t>
            </a:fld>
            <a:endParaRPr lang="en-US" altLang="en-US" dirty="0"/>
          </a:p>
        </p:txBody>
      </p:sp>
    </p:spTree>
    <p:extLst>
      <p:ext uri="{BB962C8B-B14F-4D97-AF65-F5344CB8AC3E}">
        <p14:creationId xmlns:p14="http://schemas.microsoft.com/office/powerpoint/2010/main" val="1594192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C01FF85-0FC9-4802-AA26-BEDD2E751AF6}" type="datetimeFigureOut">
              <a:rPr lang="en-US" smtClean="0"/>
              <a:pPr/>
              <a:t>11/28/2018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521AFD-5669-4F9B-9990-869EF87EAE9F}" type="slidenum">
              <a:rPr lang="en-US" smtClean="0"/>
              <a:pPr/>
              <a:t>‹#›</a:t>
            </a:fld>
            <a:endParaRPr lang="en-US" dirty="0"/>
          </a:p>
        </p:txBody>
      </p:sp>
    </p:spTree>
    <p:extLst>
      <p:ext uri="{BB962C8B-B14F-4D97-AF65-F5344CB8AC3E}">
        <p14:creationId xmlns:p14="http://schemas.microsoft.com/office/powerpoint/2010/main" val="190437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21AFD-5669-4F9B-9990-869EF87EAE9F}" type="slidenum">
              <a:rPr lang="en-US" smtClean="0"/>
              <a:pPr/>
              <a:t>1</a:t>
            </a:fld>
            <a:endParaRPr lang="en-US" dirty="0"/>
          </a:p>
        </p:txBody>
      </p:sp>
    </p:spTree>
    <p:extLst>
      <p:ext uri="{BB962C8B-B14F-4D97-AF65-F5344CB8AC3E}">
        <p14:creationId xmlns:p14="http://schemas.microsoft.com/office/powerpoint/2010/main" val="53658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p>
        </p:txBody>
      </p:sp>
      <p:sp>
        <p:nvSpPr>
          <p:cNvPr id="4" name="Slide Number Placeholder 3"/>
          <p:cNvSpPr>
            <a:spLocks noGrp="1"/>
          </p:cNvSpPr>
          <p:nvPr>
            <p:ph type="sldNum" sz="quarter" idx="10"/>
          </p:nvPr>
        </p:nvSpPr>
        <p:spPr/>
        <p:txBody>
          <a:bodyPr/>
          <a:lstStyle/>
          <a:p>
            <a:fld id="{0E521AFD-5669-4F9B-9990-869EF87EAE9F}" type="slidenum">
              <a:rPr lang="en-US" smtClean="0"/>
              <a:pPr/>
              <a:t>3</a:t>
            </a:fld>
            <a:endParaRPr lang="en-US" dirty="0"/>
          </a:p>
        </p:txBody>
      </p:sp>
    </p:spTree>
    <p:extLst>
      <p:ext uri="{BB962C8B-B14F-4D97-AF65-F5344CB8AC3E}">
        <p14:creationId xmlns:p14="http://schemas.microsoft.com/office/powerpoint/2010/main" val="335943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p>
        </p:txBody>
      </p:sp>
      <p:sp>
        <p:nvSpPr>
          <p:cNvPr id="4" name="Slide Number Placeholder 3"/>
          <p:cNvSpPr>
            <a:spLocks noGrp="1"/>
          </p:cNvSpPr>
          <p:nvPr>
            <p:ph type="sldNum" sz="quarter" idx="10"/>
          </p:nvPr>
        </p:nvSpPr>
        <p:spPr/>
        <p:txBody>
          <a:bodyPr/>
          <a:lstStyle/>
          <a:p>
            <a:fld id="{0E521AFD-5669-4F9B-9990-869EF87EAE9F}" type="slidenum">
              <a:rPr lang="en-US" smtClean="0"/>
              <a:pPr/>
              <a:t>4</a:t>
            </a:fld>
            <a:endParaRPr lang="en-US" dirty="0"/>
          </a:p>
        </p:txBody>
      </p:sp>
    </p:spTree>
    <p:extLst>
      <p:ext uri="{BB962C8B-B14F-4D97-AF65-F5344CB8AC3E}">
        <p14:creationId xmlns:p14="http://schemas.microsoft.com/office/powerpoint/2010/main" val="165350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p>
        </p:txBody>
      </p:sp>
      <p:sp>
        <p:nvSpPr>
          <p:cNvPr id="4" name="Slide Number Placeholder 3"/>
          <p:cNvSpPr>
            <a:spLocks noGrp="1"/>
          </p:cNvSpPr>
          <p:nvPr>
            <p:ph type="sldNum" sz="quarter" idx="10"/>
          </p:nvPr>
        </p:nvSpPr>
        <p:spPr/>
        <p:txBody>
          <a:bodyPr/>
          <a:lstStyle/>
          <a:p>
            <a:fld id="{0E521AFD-5669-4F9B-9990-869EF87EAE9F}" type="slidenum">
              <a:rPr lang="en-US" smtClean="0"/>
              <a:pPr/>
              <a:t>5</a:t>
            </a:fld>
            <a:endParaRPr lang="en-US" dirty="0"/>
          </a:p>
        </p:txBody>
      </p:sp>
    </p:spTree>
    <p:extLst>
      <p:ext uri="{BB962C8B-B14F-4D97-AF65-F5344CB8AC3E}">
        <p14:creationId xmlns:p14="http://schemas.microsoft.com/office/powerpoint/2010/main" val="31997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p>
        </p:txBody>
      </p:sp>
      <p:sp>
        <p:nvSpPr>
          <p:cNvPr id="4" name="Slide Number Placeholder 3"/>
          <p:cNvSpPr>
            <a:spLocks noGrp="1"/>
          </p:cNvSpPr>
          <p:nvPr>
            <p:ph type="sldNum" sz="quarter" idx="10"/>
          </p:nvPr>
        </p:nvSpPr>
        <p:spPr/>
        <p:txBody>
          <a:bodyPr/>
          <a:lstStyle/>
          <a:p>
            <a:fld id="{0E521AFD-5669-4F9B-9990-869EF87EAE9F}" type="slidenum">
              <a:rPr lang="en-US" smtClean="0"/>
              <a:pPr/>
              <a:t>6</a:t>
            </a:fld>
            <a:endParaRPr lang="en-US" dirty="0"/>
          </a:p>
        </p:txBody>
      </p:sp>
    </p:spTree>
    <p:extLst>
      <p:ext uri="{BB962C8B-B14F-4D97-AF65-F5344CB8AC3E}">
        <p14:creationId xmlns:p14="http://schemas.microsoft.com/office/powerpoint/2010/main" val="42684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p>
        </p:txBody>
      </p:sp>
      <p:sp>
        <p:nvSpPr>
          <p:cNvPr id="4" name="Slide Number Placeholder 3"/>
          <p:cNvSpPr>
            <a:spLocks noGrp="1"/>
          </p:cNvSpPr>
          <p:nvPr>
            <p:ph type="sldNum" sz="quarter" idx="10"/>
          </p:nvPr>
        </p:nvSpPr>
        <p:spPr/>
        <p:txBody>
          <a:bodyPr/>
          <a:lstStyle/>
          <a:p>
            <a:fld id="{0E521AFD-5669-4F9B-9990-869EF87EAE9F}" type="slidenum">
              <a:rPr lang="en-US" smtClean="0"/>
              <a:pPr/>
              <a:t>7</a:t>
            </a:fld>
            <a:endParaRPr lang="en-US" dirty="0"/>
          </a:p>
        </p:txBody>
      </p:sp>
    </p:spTree>
    <p:extLst>
      <p:ext uri="{BB962C8B-B14F-4D97-AF65-F5344CB8AC3E}">
        <p14:creationId xmlns:p14="http://schemas.microsoft.com/office/powerpoint/2010/main" val="149764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p>
        </p:txBody>
      </p:sp>
      <p:sp>
        <p:nvSpPr>
          <p:cNvPr id="4" name="Slide Number Placeholder 3"/>
          <p:cNvSpPr>
            <a:spLocks noGrp="1"/>
          </p:cNvSpPr>
          <p:nvPr>
            <p:ph type="sldNum" sz="quarter" idx="10"/>
          </p:nvPr>
        </p:nvSpPr>
        <p:spPr/>
        <p:txBody>
          <a:bodyPr/>
          <a:lstStyle/>
          <a:p>
            <a:fld id="{0E521AFD-5669-4F9B-9990-869EF87EAE9F}" type="slidenum">
              <a:rPr lang="en-US" smtClean="0"/>
              <a:pPr/>
              <a:t>8</a:t>
            </a:fld>
            <a:endParaRPr lang="en-US" dirty="0"/>
          </a:p>
        </p:txBody>
      </p:sp>
    </p:spTree>
    <p:extLst>
      <p:ext uri="{BB962C8B-B14F-4D97-AF65-F5344CB8AC3E}">
        <p14:creationId xmlns:p14="http://schemas.microsoft.com/office/powerpoint/2010/main" val="2121323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p>
        </p:txBody>
      </p:sp>
      <p:sp>
        <p:nvSpPr>
          <p:cNvPr id="4" name="Slide Number Placeholder 3"/>
          <p:cNvSpPr>
            <a:spLocks noGrp="1"/>
          </p:cNvSpPr>
          <p:nvPr>
            <p:ph type="sldNum" sz="quarter" idx="10"/>
          </p:nvPr>
        </p:nvSpPr>
        <p:spPr/>
        <p:txBody>
          <a:bodyPr/>
          <a:lstStyle/>
          <a:p>
            <a:fld id="{0E521AFD-5669-4F9B-9990-869EF87EAE9F}" type="slidenum">
              <a:rPr lang="en-US" smtClean="0"/>
              <a:pPr/>
              <a:t>9</a:t>
            </a:fld>
            <a:endParaRPr lang="en-US" dirty="0"/>
          </a:p>
        </p:txBody>
      </p:sp>
    </p:spTree>
    <p:extLst>
      <p:ext uri="{BB962C8B-B14F-4D97-AF65-F5344CB8AC3E}">
        <p14:creationId xmlns:p14="http://schemas.microsoft.com/office/powerpoint/2010/main" val="1769635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082800"/>
            <a:ext cx="18288000" cy="4775200"/>
          </a:xfrm>
          <a:prstGeom prst="rect">
            <a:avLst/>
          </a:prstGeom>
        </p:spPr>
        <p:txBody>
          <a:bodyPr anchor="b"/>
          <a:lstStyle>
            <a:lvl1pPr algn="ctr">
              <a:defRPr sz="6000"/>
            </a:lvl1pPr>
          </a:lstStyle>
          <a:p>
            <a:r>
              <a:rPr lang="en-US"/>
              <a:t>Click to edit Master title style</a:t>
            </a:r>
            <a:endParaRPr lang="pl-PL"/>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l-PL"/>
          </a:p>
        </p:txBody>
      </p:sp>
    </p:spTree>
    <p:extLst>
      <p:ext uri="{BB962C8B-B14F-4D97-AF65-F5344CB8AC3E}">
        <p14:creationId xmlns:p14="http://schemas.microsoft.com/office/powerpoint/2010/main" val="16802689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endParaRPr lang="pl-PL"/>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12773416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5"/>
          </a:xfrm>
          <a:prstGeom prst="rect">
            <a:avLst/>
          </a:prstGeo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1676400" y="730250"/>
            <a:ext cx="15621000" cy="11623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1395854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endParaRPr lang="pl-PL"/>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35700521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24525"/>
          </a:xfrm>
          <a:prstGeom prst="rect">
            <a:avLst/>
          </a:prstGeom>
        </p:spPr>
        <p:txBody>
          <a:bodyPr anchor="b"/>
          <a:lstStyle>
            <a:lvl1pPr>
              <a:defRPr sz="6000"/>
            </a:lvl1pPr>
          </a:lstStyle>
          <a:p>
            <a:r>
              <a:rPr lang="en-US"/>
              <a:t>Click to edit Master title style</a:t>
            </a:r>
            <a:endParaRPr lang="pl-PL"/>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6951756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endParaRPr lang="pl-PL"/>
          </a:p>
        </p:txBody>
      </p:sp>
      <p:sp>
        <p:nvSpPr>
          <p:cNvPr id="3" name="Content Placeholder 2"/>
          <p:cNvSpPr>
            <a:spLocks noGrp="1"/>
          </p:cNvSpPr>
          <p:nvPr>
            <p:ph sz="half" idx="1"/>
          </p:nvPr>
        </p:nvSpPr>
        <p:spPr>
          <a:xfrm>
            <a:off x="1676400" y="3651250"/>
            <a:ext cx="10439400" cy="87026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12268200" y="3651250"/>
            <a:ext cx="10439400" cy="87026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470854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63700" y="549275"/>
            <a:ext cx="21031200" cy="2286000"/>
          </a:xfrm>
          <a:prstGeom prst="rect">
            <a:avLst/>
          </a:prstGeom>
        </p:spPr>
        <p:txBody>
          <a:bodyPr/>
          <a:lstStyle/>
          <a:p>
            <a:r>
              <a:rPr lang="en-US"/>
              <a:t>Click to edit Master title style</a:t>
            </a:r>
            <a:endParaRPr lang="pl-PL"/>
          </a:p>
        </p:txBody>
      </p:sp>
      <p:sp>
        <p:nvSpPr>
          <p:cNvPr id="3" name="Text Placeholder 2"/>
          <p:cNvSpPr>
            <a:spLocks noGrp="1"/>
          </p:cNvSpPr>
          <p:nvPr>
            <p:ph type="body" idx="1"/>
          </p:nvPr>
        </p:nvSpPr>
        <p:spPr>
          <a:xfrm>
            <a:off x="1663700" y="2978150"/>
            <a:ext cx="10312400" cy="12827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63700" y="4387850"/>
            <a:ext cx="10312400" cy="79565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12379325" y="2978150"/>
            <a:ext cx="10315575" cy="12827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79325" y="4387850"/>
            <a:ext cx="10315575" cy="79565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29905463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endParaRPr lang="pl-PL"/>
          </a:p>
        </p:txBody>
      </p:sp>
    </p:spTree>
    <p:extLst>
      <p:ext uri="{BB962C8B-B14F-4D97-AF65-F5344CB8AC3E}">
        <p14:creationId xmlns:p14="http://schemas.microsoft.com/office/powerpoint/2010/main" val="2552656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631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endParaRPr lang="pl-PL"/>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1679575" y="4203700"/>
            <a:ext cx="7864475" cy="75184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359031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endParaRPr lang="pl-PL"/>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Gill Sans" charset="0"/>
            </a:endParaRPr>
          </a:p>
        </p:txBody>
      </p:sp>
      <p:sp>
        <p:nvSpPr>
          <p:cNvPr id="4" name="Text Placeholder 3"/>
          <p:cNvSpPr>
            <a:spLocks noGrp="1"/>
          </p:cNvSpPr>
          <p:nvPr>
            <p:ph type="body" sz="half" idx="2"/>
          </p:nvPr>
        </p:nvSpPr>
        <p:spPr>
          <a:xfrm>
            <a:off x="1679575" y="4203700"/>
            <a:ext cx="7864475" cy="75184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9417749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ctr" rtl="0" eaLnBrk="0" fontAlgn="base" hangingPunct="0">
        <a:spcBef>
          <a:spcPct val="0"/>
        </a:spcBef>
        <a:spcAft>
          <a:spcPct val="0"/>
        </a:spcAft>
        <a:defRPr sz="11600" kern="1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4800" kern="1200">
          <a:solidFill>
            <a:schemeClr val="tx1"/>
          </a:solidFill>
          <a:latin typeface="+mn-lt"/>
          <a:ea typeface="+mn-ea"/>
          <a:cs typeface="+mn-cs"/>
          <a:sym typeface="Gill Sans" pitchFamily="6" charset="0"/>
        </a:defRPr>
      </a:lvl1pPr>
      <a:lvl2pPr marL="742950" indent="-285750" algn="ctr" rtl="0" eaLnBrk="0" fontAlgn="base" hangingPunct="0">
        <a:spcBef>
          <a:spcPct val="0"/>
        </a:spcBef>
        <a:spcAft>
          <a:spcPct val="0"/>
        </a:spcAft>
        <a:defRPr sz="4800" kern="1200">
          <a:solidFill>
            <a:schemeClr val="tx1"/>
          </a:solidFill>
          <a:latin typeface="+mn-lt"/>
          <a:ea typeface="+mn-ea"/>
          <a:cs typeface="+mn-cs"/>
          <a:sym typeface="Gill Sans" pitchFamily="6" charset="0"/>
        </a:defRPr>
      </a:lvl2pPr>
      <a:lvl3pPr marL="1143000" indent="-228600" algn="ctr" rtl="0" eaLnBrk="0" fontAlgn="base" hangingPunct="0">
        <a:spcBef>
          <a:spcPct val="0"/>
        </a:spcBef>
        <a:spcAft>
          <a:spcPct val="0"/>
        </a:spcAft>
        <a:defRPr sz="4800" kern="1200">
          <a:solidFill>
            <a:schemeClr val="tx1"/>
          </a:solidFill>
          <a:latin typeface="+mn-lt"/>
          <a:ea typeface="+mn-ea"/>
          <a:cs typeface="+mn-cs"/>
          <a:sym typeface="Gill Sans" pitchFamily="6" charset="0"/>
        </a:defRPr>
      </a:lvl3pPr>
      <a:lvl4pPr marL="1600200" indent="-228600" algn="ctr" rtl="0" eaLnBrk="0" fontAlgn="base" hangingPunct="0">
        <a:spcBef>
          <a:spcPct val="0"/>
        </a:spcBef>
        <a:spcAft>
          <a:spcPct val="0"/>
        </a:spcAft>
        <a:defRPr sz="4800" kern="1200">
          <a:solidFill>
            <a:schemeClr val="tx1"/>
          </a:solidFill>
          <a:latin typeface="+mn-lt"/>
          <a:ea typeface="+mn-ea"/>
          <a:cs typeface="+mn-cs"/>
          <a:sym typeface="Gill Sans" pitchFamily="6" charset="0"/>
        </a:defRPr>
      </a:lvl4pPr>
      <a:lvl5pPr marL="2057400" indent="-228600" algn="ctr" rtl="0" eaLnBrk="0" fontAlgn="base" hangingPunct="0">
        <a:spcBef>
          <a:spcPct val="0"/>
        </a:spcBef>
        <a:spcAft>
          <a:spcPct val="0"/>
        </a:spcAft>
        <a:defRPr sz="4800" kern="1200">
          <a:solidFill>
            <a:schemeClr val="tx1"/>
          </a:solidFill>
          <a:latin typeface="+mn-lt"/>
          <a:ea typeface="+mn-ea"/>
          <a:cs typeface="+mn-cs"/>
          <a:sym typeface="Gill Sans" pitchFamily="6" charset="0"/>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destinationanalysts.com/" TargetMode="Externa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6016" y="11011150"/>
            <a:ext cx="11697634" cy="2666373"/>
          </a:xfrm>
          <a:prstGeom prst="rect">
            <a:avLst/>
          </a:prstGeom>
        </p:spPr>
      </p:pic>
      <p:sp>
        <p:nvSpPr>
          <p:cNvPr id="12" name="Title 1"/>
          <p:cNvSpPr>
            <a:spLocks noGrp="1"/>
          </p:cNvSpPr>
          <p:nvPr>
            <p:ph type="ctrTitle"/>
          </p:nvPr>
        </p:nvSpPr>
        <p:spPr>
          <a:xfrm>
            <a:off x="709901" y="894681"/>
            <a:ext cx="22964197" cy="1501800"/>
          </a:xfrm>
        </p:spPr>
        <p:txBody>
          <a:bodyPr lIns="243834" tIns="121917" rIns="243834" bIns="121917">
            <a:noAutofit/>
          </a:bodyPr>
          <a:lstStyle/>
          <a:p>
            <a:pPr algn="l"/>
            <a:r>
              <a:rPr lang="en-US" sz="7000" b="1" cap="small" spc="-100" dirty="0">
                <a:solidFill>
                  <a:srgbClr val="0070C0"/>
                </a:solidFill>
              </a:rPr>
              <a:t>Red tide: Special Question Set</a:t>
            </a:r>
            <a:endParaRPr lang="en-US" sz="7000" b="1" cap="small" spc="-100" dirty="0">
              <a:solidFill>
                <a:srgbClr val="0070C0"/>
              </a:solidFill>
              <a:latin typeface="Gill Sans"/>
            </a:endParaRPr>
          </a:p>
        </p:txBody>
      </p:sp>
      <p:sp>
        <p:nvSpPr>
          <p:cNvPr id="7" name="Title 1">
            <a:extLst>
              <a:ext uri="{FF2B5EF4-FFF2-40B4-BE49-F238E27FC236}">
                <a16:creationId xmlns:a16="http://schemas.microsoft.com/office/drawing/2014/main" id="{AF892205-97CF-4B0D-854F-E7680BB95617}"/>
              </a:ext>
            </a:extLst>
          </p:cNvPr>
          <p:cNvSpPr txBox="1">
            <a:spLocks/>
          </p:cNvSpPr>
          <p:nvPr/>
        </p:nvSpPr>
        <p:spPr>
          <a:xfrm>
            <a:off x="7583488" y="2176614"/>
            <a:ext cx="15193688" cy="1501800"/>
          </a:xfrm>
          <a:prstGeom prst="rect">
            <a:avLst/>
          </a:prstGeom>
        </p:spPr>
        <p:txBody>
          <a:bodyPr lIns="243834" tIns="121917" rIns="243834" bIns="121917" anchor="b">
            <a:noAutofit/>
          </a:bodyPr>
          <a:lstStyle>
            <a:lvl1pPr algn="ctr" rtl="0" eaLnBrk="0" fontAlgn="base" hangingPunct="0">
              <a:spcBef>
                <a:spcPct val="0"/>
              </a:spcBef>
              <a:spcAft>
                <a:spcPct val="0"/>
              </a:spcAft>
              <a:defRPr sz="6000" kern="1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algn="l"/>
            <a:r>
              <a:rPr lang="en-US" sz="4800" b="1" cap="small" spc="-100" dirty="0">
                <a:solidFill>
                  <a:srgbClr val="E46C0A"/>
                </a:solidFill>
                <a:latin typeface="Gill Sans"/>
              </a:rPr>
              <a:t>The State of the American Traveler, October 2018</a:t>
            </a:r>
          </a:p>
        </p:txBody>
      </p:sp>
      <p:pic>
        <p:nvPicPr>
          <p:cNvPr id="4" name="Picture 3">
            <a:extLst>
              <a:ext uri="{FF2B5EF4-FFF2-40B4-BE49-F238E27FC236}">
                <a16:creationId xmlns:a16="http://schemas.microsoft.com/office/drawing/2014/main" id="{EC36D2D0-2408-4E76-A85C-E9A0B2C58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918" y="4901817"/>
            <a:ext cx="7325234" cy="4885931"/>
          </a:xfrm>
          <a:prstGeom prst="rect">
            <a:avLst/>
          </a:prstGeom>
        </p:spPr>
      </p:pic>
      <p:pic>
        <p:nvPicPr>
          <p:cNvPr id="9" name="Picture 8">
            <a:extLst>
              <a:ext uri="{FF2B5EF4-FFF2-40B4-BE49-F238E27FC236}">
                <a16:creationId xmlns:a16="http://schemas.microsoft.com/office/drawing/2014/main" id="{D64A9334-4248-4426-91F7-E849E8CCA8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2291" y="4901816"/>
            <a:ext cx="7293126" cy="4879101"/>
          </a:xfrm>
          <a:prstGeom prst="rect">
            <a:avLst/>
          </a:prstGeom>
        </p:spPr>
      </p:pic>
      <p:pic>
        <p:nvPicPr>
          <p:cNvPr id="13" name="Picture 12">
            <a:extLst>
              <a:ext uri="{FF2B5EF4-FFF2-40B4-BE49-F238E27FC236}">
                <a16:creationId xmlns:a16="http://schemas.microsoft.com/office/drawing/2014/main" id="{8E7AE365-B2FA-4DBB-A5E8-9A6A10461F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28504" y="4901816"/>
            <a:ext cx="6514578" cy="4885932"/>
          </a:xfrm>
          <a:prstGeom prst="rect">
            <a:avLst/>
          </a:prstGeom>
        </p:spPr>
      </p:pic>
    </p:spTree>
    <p:extLst>
      <p:ext uri="{BB962C8B-B14F-4D97-AF65-F5344CB8AC3E}">
        <p14:creationId xmlns:p14="http://schemas.microsoft.com/office/powerpoint/2010/main" val="23295666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52512" y="1233908"/>
            <a:ext cx="15305443" cy="820739"/>
          </a:xfrm>
        </p:spPr>
        <p:txBody>
          <a:bodyPr lIns="243834" tIns="121917" rIns="243834" bIns="121917">
            <a:noAutofit/>
          </a:bodyPr>
          <a:lstStyle/>
          <a:p>
            <a:pPr algn="l"/>
            <a:r>
              <a:rPr lang="en-US" sz="6600" b="1" dirty="0">
                <a:solidFill>
                  <a:srgbClr val="F47920"/>
                </a:solidFill>
                <a:latin typeface="Century Gothic" panose="020B0502020202020204" pitchFamily="34" charset="0"/>
              </a:rPr>
              <a:t>The State of the American Traveler</a:t>
            </a:r>
          </a:p>
        </p:txBody>
      </p:sp>
      <p:sp>
        <p:nvSpPr>
          <p:cNvPr id="3" name="Subtitle 2"/>
          <p:cNvSpPr>
            <a:spLocks noGrp="1"/>
          </p:cNvSpPr>
          <p:nvPr>
            <p:ph type="subTitle" idx="1"/>
          </p:nvPr>
        </p:nvSpPr>
        <p:spPr>
          <a:xfrm>
            <a:off x="10746639" y="3424670"/>
            <a:ext cx="11917188" cy="7427168"/>
          </a:xfrm>
        </p:spPr>
        <p:txBody>
          <a:bodyPr lIns="243834" tIns="121917" rIns="243834" bIns="121917">
            <a:noAutofit/>
          </a:bodyPr>
          <a:lstStyle/>
          <a:p>
            <a:pPr marL="761981" indent="-761981" algn="l">
              <a:spcBef>
                <a:spcPts val="1800"/>
              </a:spcBef>
              <a:spcAft>
                <a:spcPts val="1800"/>
              </a:spcAft>
              <a:buSzPct val="100000"/>
              <a:buFont typeface="Courier New" panose="02070309020205020404" pitchFamily="49" charset="0"/>
              <a:buChar char="o"/>
              <a:defRPr/>
            </a:pPr>
            <a:r>
              <a:rPr lang="en-US" sz="4400" b="1" dirty="0">
                <a:solidFill>
                  <a:schemeClr val="tx1">
                    <a:lumMod val="65000"/>
                    <a:lumOff val="35000"/>
                  </a:schemeClr>
                </a:solidFill>
                <a:latin typeface="Century Gothic" panose="020B0502020202020204" pitchFamily="34" charset="0"/>
              </a:rPr>
              <a:t>Online survey conducted October, 2018</a:t>
            </a:r>
          </a:p>
          <a:p>
            <a:pPr marL="761981" indent="-761981" algn="l">
              <a:spcBef>
                <a:spcPts val="1800"/>
              </a:spcBef>
              <a:spcAft>
                <a:spcPts val="1800"/>
              </a:spcAft>
              <a:buSzPct val="100000"/>
              <a:buFont typeface="Courier New" panose="02070309020205020404" pitchFamily="49" charset="0"/>
              <a:buChar char="o"/>
              <a:defRPr/>
            </a:pPr>
            <a:r>
              <a:rPr lang="en-US" sz="4400" b="1" dirty="0">
                <a:solidFill>
                  <a:schemeClr val="tx1">
                    <a:lumMod val="65000"/>
                    <a:lumOff val="35000"/>
                  </a:schemeClr>
                </a:solidFill>
                <a:latin typeface="Century Gothic" panose="020B0502020202020204" pitchFamily="34" charset="0"/>
              </a:rPr>
              <a:t>Survey invitation sent to a nationally representative sample of US adults</a:t>
            </a:r>
          </a:p>
          <a:p>
            <a:pPr marL="761981" indent="-761981" algn="l">
              <a:spcBef>
                <a:spcPts val="1800"/>
              </a:spcBef>
              <a:spcAft>
                <a:spcPts val="1800"/>
              </a:spcAft>
              <a:buSzPct val="100000"/>
              <a:buFont typeface="Courier New" panose="02070309020205020404" pitchFamily="49" charset="0"/>
              <a:buChar char="o"/>
              <a:defRPr/>
            </a:pPr>
            <a:r>
              <a:rPr lang="en-US" sz="4400" b="1" dirty="0">
                <a:solidFill>
                  <a:schemeClr val="tx1">
                    <a:lumMod val="65000"/>
                    <a:lumOff val="35000"/>
                  </a:schemeClr>
                </a:solidFill>
                <a:latin typeface="Century Gothic" panose="020B0502020202020204" pitchFamily="34" charset="0"/>
              </a:rPr>
              <a:t>Total sample of 2,030 American leisure travelers</a:t>
            </a:r>
          </a:p>
          <a:p>
            <a:pPr marL="761981" indent="-761981" algn="l">
              <a:spcBef>
                <a:spcPts val="1800"/>
              </a:spcBef>
              <a:spcAft>
                <a:spcPts val="1800"/>
              </a:spcAft>
              <a:buSzPct val="100000"/>
              <a:buFont typeface="Courier New" panose="02070309020205020404" pitchFamily="49" charset="0"/>
              <a:buChar char="o"/>
              <a:defRPr/>
            </a:pPr>
            <a:r>
              <a:rPr lang="en-US" sz="4400" b="1" dirty="0">
                <a:solidFill>
                  <a:schemeClr val="tx1">
                    <a:lumMod val="65000"/>
                    <a:lumOff val="35000"/>
                  </a:schemeClr>
                </a:solidFill>
                <a:latin typeface="Century Gothic" panose="020B0502020202020204" pitchFamily="34" charset="0"/>
              </a:rPr>
              <a:t>Examines traveler sentiment, motivations &amp; behaviors</a:t>
            </a:r>
          </a:p>
        </p:txBody>
      </p:sp>
      <p:pic>
        <p:nvPicPr>
          <p:cNvPr id="5" name="Picture 1" descr="da-logo-opt-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44160" y="11954947"/>
            <a:ext cx="6068907" cy="129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p:cNvSpPr/>
          <p:nvPr/>
        </p:nvSpPr>
        <p:spPr>
          <a:xfrm flipV="1">
            <a:off x="0" y="13533124"/>
            <a:ext cx="4875104" cy="121917"/>
          </a:xfrm>
          <a:custGeom>
            <a:avLst/>
            <a:gdLst/>
            <a:ahLst/>
            <a:cxnLst/>
            <a:rect l="l" t="t" r="r" b="b"/>
            <a:pathLst>
              <a:path w="1828164">
                <a:moveTo>
                  <a:pt x="0" y="0"/>
                </a:moveTo>
                <a:lnTo>
                  <a:pt x="1828164" y="0"/>
                </a:lnTo>
              </a:path>
            </a:pathLst>
          </a:custGeom>
          <a:ln w="35051">
            <a:solidFill>
              <a:srgbClr val="85CA88"/>
            </a:solidFill>
          </a:ln>
        </p:spPr>
        <p:txBody>
          <a:bodyPr wrap="square" lIns="0" tIns="0" rIns="0" bIns="0" rtlCol="0"/>
          <a:lstStyle/>
          <a:p>
            <a:endParaRPr>
              <a:solidFill>
                <a:srgbClr val="474747"/>
              </a:solidFill>
            </a:endParaRPr>
          </a:p>
        </p:txBody>
      </p:sp>
      <p:sp>
        <p:nvSpPr>
          <p:cNvPr id="7" name="object 4"/>
          <p:cNvSpPr/>
          <p:nvPr/>
        </p:nvSpPr>
        <p:spPr>
          <a:xfrm flipV="1">
            <a:off x="4875106" y="13533124"/>
            <a:ext cx="4878493" cy="121917"/>
          </a:xfrm>
          <a:custGeom>
            <a:avLst/>
            <a:gdLst/>
            <a:ahLst/>
            <a:cxnLst/>
            <a:rect l="l" t="t" r="r" b="b"/>
            <a:pathLst>
              <a:path w="1829435">
                <a:moveTo>
                  <a:pt x="0" y="0"/>
                </a:moveTo>
                <a:lnTo>
                  <a:pt x="1829181" y="0"/>
                </a:lnTo>
              </a:path>
            </a:pathLst>
          </a:custGeom>
          <a:ln w="35051">
            <a:solidFill>
              <a:srgbClr val="1FBBEA"/>
            </a:solidFill>
          </a:ln>
        </p:spPr>
        <p:txBody>
          <a:bodyPr wrap="square" lIns="0" tIns="0" rIns="0" bIns="0" rtlCol="0"/>
          <a:lstStyle/>
          <a:p>
            <a:endParaRPr>
              <a:solidFill>
                <a:srgbClr val="474747"/>
              </a:solidFill>
            </a:endParaRPr>
          </a:p>
        </p:txBody>
      </p:sp>
      <p:sp>
        <p:nvSpPr>
          <p:cNvPr id="8" name="object 5"/>
          <p:cNvSpPr/>
          <p:nvPr/>
        </p:nvSpPr>
        <p:spPr>
          <a:xfrm>
            <a:off x="9753599" y="13655042"/>
            <a:ext cx="4878493" cy="121917"/>
          </a:xfrm>
          <a:custGeom>
            <a:avLst/>
            <a:gdLst/>
            <a:ahLst/>
            <a:cxnLst/>
            <a:rect l="l" t="t" r="r" b="b"/>
            <a:pathLst>
              <a:path w="1829435">
                <a:moveTo>
                  <a:pt x="0" y="0"/>
                </a:moveTo>
                <a:lnTo>
                  <a:pt x="1829180" y="0"/>
                </a:lnTo>
              </a:path>
            </a:pathLst>
          </a:custGeom>
          <a:ln w="35051">
            <a:solidFill>
              <a:srgbClr val="F9B953"/>
            </a:solidFill>
          </a:ln>
        </p:spPr>
        <p:txBody>
          <a:bodyPr wrap="square" lIns="0" tIns="0" rIns="0" bIns="0" rtlCol="0"/>
          <a:lstStyle/>
          <a:p>
            <a:endParaRPr>
              <a:solidFill>
                <a:srgbClr val="474747"/>
              </a:solidFill>
            </a:endParaRPr>
          </a:p>
        </p:txBody>
      </p:sp>
      <p:sp>
        <p:nvSpPr>
          <p:cNvPr id="9" name="object 6"/>
          <p:cNvSpPr/>
          <p:nvPr/>
        </p:nvSpPr>
        <p:spPr>
          <a:xfrm flipV="1">
            <a:off x="14628703" y="13533124"/>
            <a:ext cx="4878493" cy="121917"/>
          </a:xfrm>
          <a:custGeom>
            <a:avLst/>
            <a:gdLst/>
            <a:ahLst/>
            <a:cxnLst/>
            <a:rect l="l" t="t" r="r" b="b"/>
            <a:pathLst>
              <a:path w="1829434">
                <a:moveTo>
                  <a:pt x="0" y="0"/>
                </a:moveTo>
                <a:lnTo>
                  <a:pt x="1829180" y="0"/>
                </a:lnTo>
              </a:path>
            </a:pathLst>
          </a:custGeom>
          <a:ln w="35051">
            <a:solidFill>
              <a:srgbClr val="D3EBEB"/>
            </a:solidFill>
          </a:ln>
        </p:spPr>
        <p:txBody>
          <a:bodyPr wrap="square" lIns="0" tIns="0" rIns="0" bIns="0" rtlCol="0"/>
          <a:lstStyle/>
          <a:p>
            <a:endParaRPr>
              <a:solidFill>
                <a:srgbClr val="474747"/>
              </a:solidFill>
            </a:endParaRPr>
          </a:p>
        </p:txBody>
      </p:sp>
      <p:sp>
        <p:nvSpPr>
          <p:cNvPr id="10" name="object 7"/>
          <p:cNvSpPr/>
          <p:nvPr/>
        </p:nvSpPr>
        <p:spPr>
          <a:xfrm flipV="1">
            <a:off x="19506515" y="13533124"/>
            <a:ext cx="4875104" cy="121917"/>
          </a:xfrm>
          <a:custGeom>
            <a:avLst/>
            <a:gdLst/>
            <a:ahLst/>
            <a:cxnLst/>
            <a:rect l="l" t="t" r="r" b="b"/>
            <a:pathLst>
              <a:path w="1828165">
                <a:moveTo>
                  <a:pt x="0" y="0"/>
                </a:moveTo>
                <a:lnTo>
                  <a:pt x="1827784" y="0"/>
                </a:lnTo>
              </a:path>
            </a:pathLst>
          </a:custGeom>
          <a:ln w="35051">
            <a:solidFill>
              <a:srgbClr val="00B0AF"/>
            </a:solidFill>
          </a:ln>
        </p:spPr>
        <p:txBody>
          <a:bodyPr wrap="square" lIns="0" tIns="0" rIns="0" bIns="0" rtlCol="0"/>
          <a:lstStyle/>
          <a:p>
            <a:endParaRPr>
              <a:solidFill>
                <a:srgbClr val="474747"/>
              </a:solidFill>
            </a:endParaRPr>
          </a:p>
        </p:txBody>
      </p:sp>
      <p:pic>
        <p:nvPicPr>
          <p:cNvPr id="11" name="Picture 10"/>
          <p:cNvPicPr>
            <a:picLocks noChangeAspect="1"/>
          </p:cNvPicPr>
          <p:nvPr/>
        </p:nvPicPr>
        <p:blipFill>
          <a:blip r:embed="rId4"/>
          <a:stretch>
            <a:fillRect/>
          </a:stretch>
        </p:blipFill>
        <p:spPr>
          <a:xfrm>
            <a:off x="828775" y="392983"/>
            <a:ext cx="6485577" cy="10668694"/>
          </a:xfrm>
          <a:prstGeom prst="rect">
            <a:avLst/>
          </a:prstGeom>
        </p:spPr>
      </p:pic>
      <p:pic>
        <p:nvPicPr>
          <p:cNvPr id="4" name="Picture 3"/>
          <p:cNvPicPr>
            <a:picLocks noChangeAspect="1"/>
          </p:cNvPicPr>
          <p:nvPr/>
        </p:nvPicPr>
        <p:blipFill>
          <a:blip r:embed="rId5"/>
          <a:stretch>
            <a:fillRect/>
          </a:stretch>
        </p:blipFill>
        <p:spPr>
          <a:xfrm rot="20876992">
            <a:off x="954986" y="2044825"/>
            <a:ext cx="6754401" cy="8832678"/>
          </a:xfrm>
          <a:prstGeom prst="rect">
            <a:avLst/>
          </a:prstGeom>
        </p:spPr>
      </p:pic>
      <p:pic>
        <p:nvPicPr>
          <p:cNvPr id="12" name="Picture 11"/>
          <p:cNvPicPr>
            <a:picLocks noChangeAspect="1"/>
          </p:cNvPicPr>
          <p:nvPr/>
        </p:nvPicPr>
        <p:blipFill>
          <a:blip r:embed="rId6"/>
          <a:stretch>
            <a:fillRect/>
          </a:stretch>
        </p:blipFill>
        <p:spPr>
          <a:xfrm rot="6247088">
            <a:off x="1395828" y="5120058"/>
            <a:ext cx="8610470" cy="65537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878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p:cNvSpPr>
          <p:nvPr/>
        </p:nvSpPr>
        <p:spPr bwMode="auto">
          <a:xfrm>
            <a:off x="962027" y="438745"/>
            <a:ext cx="851034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eaLnBrk="1" hangingPunct="1"/>
            <a:r>
              <a:rPr lang="en-US" sz="6000" dirty="0">
                <a:solidFill>
                  <a:srgbClr val="FFFFFF"/>
                </a:solidFill>
                <a:latin typeface="Lato Light" charset="0"/>
                <a:ea typeface="Lato Light" charset="0"/>
                <a:cs typeface="Lato Light" charset="0"/>
                <a:sym typeface="Lato Light" charset="0"/>
              </a:rPr>
              <a:t>Executive Summary </a:t>
            </a:r>
            <a:r>
              <a:rPr lang="en-US" sz="4000" dirty="0">
                <a:solidFill>
                  <a:srgbClr val="FFFFFF"/>
                </a:solidFill>
                <a:latin typeface="Lato Light" charset="0"/>
                <a:ea typeface="Lato Light" charset="0"/>
                <a:cs typeface="Lato Light" charset="0"/>
                <a:sym typeface="Lato Light" charset="0"/>
              </a:rPr>
              <a:t>(cont.)</a:t>
            </a:r>
          </a:p>
        </p:txBody>
      </p:sp>
      <p:sp>
        <p:nvSpPr>
          <p:cNvPr id="15" name="Rectangle 3"/>
          <p:cNvSpPr>
            <a:spLocks/>
          </p:cNvSpPr>
          <p:nvPr/>
        </p:nvSpPr>
        <p:spPr bwMode="auto">
          <a:xfrm>
            <a:off x="659662" y="531078"/>
            <a:ext cx="244937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eaLnBrk="1" hangingPunct="1"/>
            <a:r>
              <a:rPr lang="en-US" sz="4800" b="1" dirty="0">
                <a:solidFill>
                  <a:schemeClr val="accent1">
                    <a:lumMod val="50000"/>
                  </a:schemeClr>
                </a:solidFill>
                <a:latin typeface="Arial"/>
                <a:cs typeface="Arial"/>
              </a:rPr>
              <a:t>Likelihood of Visiting Florida Gulf Coast</a:t>
            </a:r>
            <a:endParaRPr lang="en-US" sz="4800" b="1" dirty="0">
              <a:solidFill>
                <a:schemeClr val="accent1">
                  <a:lumMod val="50000"/>
                </a:schemeClr>
              </a:solidFill>
              <a:latin typeface="Arial"/>
              <a:ea typeface="Lato Light" charset="0"/>
              <a:cs typeface="Arial"/>
              <a:sym typeface="Lato Light" charset="0"/>
            </a:endParaRPr>
          </a:p>
        </p:txBody>
      </p:sp>
      <p:sp>
        <p:nvSpPr>
          <p:cNvPr id="16" name="TextBox 15"/>
          <p:cNvSpPr txBox="1"/>
          <p:nvPr/>
        </p:nvSpPr>
        <p:spPr>
          <a:xfrm>
            <a:off x="598712" y="13010618"/>
            <a:ext cx="8082341" cy="400110"/>
          </a:xfrm>
          <a:prstGeom prst="rect">
            <a:avLst/>
          </a:prstGeom>
          <a:noFill/>
        </p:spPr>
        <p:txBody>
          <a:bodyPr wrap="none" rtlCol="0">
            <a:spAutoFit/>
          </a:bodyPr>
          <a:lstStyle/>
          <a:p>
            <a:r>
              <a:rPr lang="en-US" sz="2000" dirty="0">
                <a:solidFill>
                  <a:schemeClr val="tx1"/>
                </a:solidFill>
              </a:rPr>
              <a:t>Source: The State of the American Traveler, Destination Analysts, Inc.</a:t>
            </a:r>
          </a:p>
        </p:txBody>
      </p:sp>
      <p:cxnSp>
        <p:nvCxnSpPr>
          <p:cNvPr id="3" name="Straight Connector 2">
            <a:extLst>
              <a:ext uri="{FF2B5EF4-FFF2-40B4-BE49-F238E27FC236}">
                <a16:creationId xmlns:a16="http://schemas.microsoft.com/office/drawing/2014/main" id="{B590138E-10C5-47D7-ABD8-68A9F34EF4CA}"/>
              </a:ext>
            </a:extLst>
          </p:cNvPr>
          <p:cNvCxnSpPr/>
          <p:nvPr/>
        </p:nvCxnSpPr>
        <p:spPr bwMode="auto">
          <a:xfrm>
            <a:off x="659662" y="1601416"/>
            <a:ext cx="22261530" cy="0"/>
          </a:xfrm>
          <a:prstGeom prst="line">
            <a:avLst/>
          </a:prstGeom>
          <a:blipFill dpi="0" rotWithShape="0">
            <a:blip r:embed="rId3"/>
            <a:srcRect/>
            <a:tile tx="0" ty="0" sx="100000" sy="100000" flip="none" algn="tl"/>
          </a:blipFill>
          <a:ln w="5080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1193EC38-DF53-4E4C-A968-DEDDA0B42947}"/>
              </a:ext>
            </a:extLst>
          </p:cNvPr>
          <p:cNvSpPr txBox="1"/>
          <p:nvPr/>
        </p:nvSpPr>
        <p:spPr>
          <a:xfrm>
            <a:off x="899184" y="2709750"/>
            <a:ext cx="9006816" cy="4409797"/>
          </a:xfrm>
          <a:prstGeom prst="rect">
            <a:avLst/>
          </a:prstGeom>
          <a:noFill/>
        </p:spPr>
        <p:txBody>
          <a:bodyPr wrap="square" rtlCol="0">
            <a:spAutoFit/>
          </a:bodyPr>
          <a:lstStyle/>
          <a:p>
            <a:pPr>
              <a:lnSpc>
                <a:spcPct val="150000"/>
              </a:lnSpc>
            </a:pPr>
            <a:r>
              <a:rPr lang="en-US" sz="4800" b="1" dirty="0">
                <a:solidFill>
                  <a:schemeClr val="accent1">
                    <a:lumMod val="50000"/>
                  </a:schemeClr>
                </a:solidFill>
              </a:rPr>
              <a:t>Question:  </a:t>
            </a:r>
            <a:r>
              <a:rPr lang="en-US" sz="4800" dirty="0"/>
              <a:t>In the next TWELVE (12) MONTHS, how likely are you to visit a BEACH DESTINATION on the Florida Gulf Coast?</a:t>
            </a:r>
          </a:p>
        </p:txBody>
      </p:sp>
      <p:graphicFrame>
        <p:nvGraphicFramePr>
          <p:cNvPr id="7" name="Chart 6">
            <a:extLst>
              <a:ext uri="{FF2B5EF4-FFF2-40B4-BE49-F238E27FC236}">
                <a16:creationId xmlns:a16="http://schemas.microsoft.com/office/drawing/2014/main" id="{D081BE7F-CD55-46B4-AB7E-DDCD8EC72A51}"/>
              </a:ext>
            </a:extLst>
          </p:cNvPr>
          <p:cNvGraphicFramePr>
            <a:graphicFrameLocks/>
          </p:cNvGraphicFramePr>
          <p:nvPr>
            <p:extLst>
              <p:ext uri="{D42A27DB-BD31-4B8C-83A1-F6EECF244321}">
                <p14:modId xmlns:p14="http://schemas.microsoft.com/office/powerpoint/2010/main" val="614896065"/>
              </p:ext>
            </p:extLst>
          </p:nvPr>
        </p:nvGraphicFramePr>
        <p:xfrm>
          <a:off x="9906000" y="2681538"/>
          <a:ext cx="12007080" cy="86409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672AE3C6-C6DD-4359-89BF-C1988652FB8E}"/>
              </a:ext>
            </a:extLst>
          </p:cNvPr>
          <p:cNvSpPr txBox="1"/>
          <p:nvPr/>
        </p:nvSpPr>
        <p:spPr>
          <a:xfrm>
            <a:off x="12876704" y="11776394"/>
            <a:ext cx="5282408" cy="461665"/>
          </a:xfrm>
          <a:prstGeom prst="rect">
            <a:avLst/>
          </a:prstGeom>
          <a:noFill/>
        </p:spPr>
        <p:txBody>
          <a:bodyPr wrap="none" rtlCol="0">
            <a:spAutoFit/>
          </a:bodyPr>
          <a:lstStyle/>
          <a:p>
            <a:r>
              <a:rPr lang="en-US" sz="2400" dirty="0">
                <a:solidFill>
                  <a:schemeClr val="tx1"/>
                </a:solidFill>
              </a:rPr>
              <a:t>All Respondents: Base = 2,030 completes</a:t>
            </a:r>
          </a:p>
        </p:txBody>
      </p:sp>
    </p:spTree>
    <p:extLst>
      <p:ext uri="{BB962C8B-B14F-4D97-AF65-F5344CB8AC3E}">
        <p14:creationId xmlns:p14="http://schemas.microsoft.com/office/powerpoint/2010/main" val="14044346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p:cNvSpPr>
          <p:nvPr/>
        </p:nvSpPr>
        <p:spPr bwMode="auto">
          <a:xfrm>
            <a:off x="962027" y="438745"/>
            <a:ext cx="851034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eaLnBrk="1" hangingPunct="1"/>
            <a:r>
              <a:rPr lang="en-US" sz="6000" dirty="0">
                <a:solidFill>
                  <a:srgbClr val="FFFFFF"/>
                </a:solidFill>
                <a:latin typeface="Lato Light" charset="0"/>
                <a:ea typeface="Lato Light" charset="0"/>
                <a:cs typeface="Lato Light" charset="0"/>
                <a:sym typeface="Lato Light" charset="0"/>
              </a:rPr>
              <a:t>Executive Summary </a:t>
            </a:r>
            <a:r>
              <a:rPr lang="en-US" sz="4000" dirty="0">
                <a:solidFill>
                  <a:srgbClr val="FFFFFF"/>
                </a:solidFill>
                <a:latin typeface="Lato Light" charset="0"/>
                <a:ea typeface="Lato Light" charset="0"/>
                <a:cs typeface="Lato Light" charset="0"/>
                <a:sym typeface="Lato Light" charset="0"/>
              </a:rPr>
              <a:t>(cont.)</a:t>
            </a:r>
          </a:p>
        </p:txBody>
      </p:sp>
      <p:sp>
        <p:nvSpPr>
          <p:cNvPr id="15" name="Rectangle 3"/>
          <p:cNvSpPr>
            <a:spLocks/>
          </p:cNvSpPr>
          <p:nvPr/>
        </p:nvSpPr>
        <p:spPr bwMode="auto">
          <a:xfrm>
            <a:off x="659662" y="531078"/>
            <a:ext cx="12420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eaLnBrk="1" hangingPunct="1"/>
            <a:r>
              <a:rPr lang="en-US" sz="4800" b="1" dirty="0">
                <a:solidFill>
                  <a:schemeClr val="accent1">
                    <a:lumMod val="50000"/>
                  </a:schemeClr>
                </a:solidFill>
                <a:latin typeface="Arial"/>
                <a:cs typeface="Arial"/>
              </a:rPr>
              <a:t>Likelihood of Visiting Florida Gulf Coast</a:t>
            </a:r>
            <a:endParaRPr lang="en-US" sz="4800" b="1" dirty="0">
              <a:solidFill>
                <a:schemeClr val="accent1">
                  <a:lumMod val="50000"/>
                </a:schemeClr>
              </a:solidFill>
              <a:latin typeface="Arial"/>
              <a:ea typeface="Lato Light" charset="0"/>
              <a:cs typeface="Arial"/>
              <a:sym typeface="Lato Light" charset="0"/>
            </a:endParaRPr>
          </a:p>
        </p:txBody>
      </p:sp>
      <p:sp>
        <p:nvSpPr>
          <p:cNvPr id="16" name="TextBox 15"/>
          <p:cNvSpPr txBox="1"/>
          <p:nvPr/>
        </p:nvSpPr>
        <p:spPr>
          <a:xfrm>
            <a:off x="598712" y="13010618"/>
            <a:ext cx="8082341" cy="400110"/>
          </a:xfrm>
          <a:prstGeom prst="rect">
            <a:avLst/>
          </a:prstGeom>
          <a:noFill/>
        </p:spPr>
        <p:txBody>
          <a:bodyPr wrap="none" rtlCol="0">
            <a:spAutoFit/>
          </a:bodyPr>
          <a:lstStyle/>
          <a:p>
            <a:r>
              <a:rPr lang="en-US" sz="2000" dirty="0">
                <a:solidFill>
                  <a:schemeClr val="tx1"/>
                </a:solidFill>
              </a:rPr>
              <a:t>Source: The State of the American Traveler, Destination Analysts, Inc.</a:t>
            </a:r>
          </a:p>
        </p:txBody>
      </p:sp>
      <p:cxnSp>
        <p:nvCxnSpPr>
          <p:cNvPr id="3" name="Straight Connector 2">
            <a:extLst>
              <a:ext uri="{FF2B5EF4-FFF2-40B4-BE49-F238E27FC236}">
                <a16:creationId xmlns:a16="http://schemas.microsoft.com/office/drawing/2014/main" id="{B590138E-10C5-47D7-ABD8-68A9F34EF4CA}"/>
              </a:ext>
            </a:extLst>
          </p:cNvPr>
          <p:cNvCxnSpPr/>
          <p:nvPr/>
        </p:nvCxnSpPr>
        <p:spPr bwMode="auto">
          <a:xfrm>
            <a:off x="659662" y="1601416"/>
            <a:ext cx="22261530" cy="0"/>
          </a:xfrm>
          <a:prstGeom prst="line">
            <a:avLst/>
          </a:prstGeom>
          <a:blipFill dpi="0" rotWithShape="0">
            <a:blip r:embed="rId3"/>
            <a:srcRect/>
            <a:tile tx="0" ty="0" sx="100000" sy="100000" flip="none" algn="tl"/>
          </a:blipFill>
          <a:ln w="5080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1193EC38-DF53-4E4C-A968-DEDDA0B42947}"/>
              </a:ext>
            </a:extLst>
          </p:cNvPr>
          <p:cNvSpPr txBox="1"/>
          <p:nvPr/>
        </p:nvSpPr>
        <p:spPr>
          <a:xfrm>
            <a:off x="659663" y="2105472"/>
            <a:ext cx="22261529" cy="754694"/>
          </a:xfrm>
          <a:prstGeom prst="rect">
            <a:avLst/>
          </a:prstGeom>
          <a:noFill/>
        </p:spPr>
        <p:txBody>
          <a:bodyPr wrap="square" rtlCol="0">
            <a:spAutoFit/>
          </a:bodyPr>
          <a:lstStyle/>
          <a:p>
            <a:pPr>
              <a:lnSpc>
                <a:spcPct val="150000"/>
              </a:lnSpc>
            </a:pPr>
            <a:r>
              <a:rPr lang="en-US" sz="3200" b="1" dirty="0">
                <a:solidFill>
                  <a:schemeClr val="accent1">
                    <a:lumMod val="50000"/>
                  </a:schemeClr>
                </a:solidFill>
              </a:rPr>
              <a:t>Question:  </a:t>
            </a:r>
            <a:r>
              <a:rPr lang="en-US" sz="3200" dirty="0"/>
              <a:t>In the next TWELVE (12) MONTHS, how likely are you to visit a BEACH DESTINATION on the Florida Gulf Coast?</a:t>
            </a:r>
          </a:p>
        </p:txBody>
      </p:sp>
      <p:graphicFrame>
        <p:nvGraphicFramePr>
          <p:cNvPr id="8" name="Chart 7">
            <a:extLst>
              <a:ext uri="{FF2B5EF4-FFF2-40B4-BE49-F238E27FC236}">
                <a16:creationId xmlns:a16="http://schemas.microsoft.com/office/drawing/2014/main" id="{1D6925FE-D71A-4062-85E7-7B64A4B7E26F}"/>
              </a:ext>
            </a:extLst>
          </p:cNvPr>
          <p:cNvGraphicFramePr>
            <a:graphicFrameLocks/>
          </p:cNvGraphicFramePr>
          <p:nvPr>
            <p:extLst>
              <p:ext uri="{D42A27DB-BD31-4B8C-83A1-F6EECF244321}">
                <p14:modId xmlns:p14="http://schemas.microsoft.com/office/powerpoint/2010/main" val="1713669091"/>
              </p:ext>
            </p:extLst>
          </p:nvPr>
        </p:nvGraphicFramePr>
        <p:xfrm>
          <a:off x="962027" y="4174287"/>
          <a:ext cx="9712436" cy="794029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6AC9D960-FEE2-47CB-A1DA-08A1BE3ECE16}"/>
              </a:ext>
            </a:extLst>
          </p:cNvPr>
          <p:cNvSpPr txBox="1"/>
          <p:nvPr/>
        </p:nvSpPr>
        <p:spPr>
          <a:xfrm>
            <a:off x="962026" y="3396378"/>
            <a:ext cx="7125517" cy="754694"/>
          </a:xfrm>
          <a:prstGeom prst="rect">
            <a:avLst/>
          </a:prstGeom>
          <a:noFill/>
        </p:spPr>
        <p:txBody>
          <a:bodyPr wrap="square" rtlCol="0">
            <a:spAutoFit/>
          </a:bodyPr>
          <a:lstStyle/>
          <a:p>
            <a:pPr>
              <a:lnSpc>
                <a:spcPct val="150000"/>
              </a:lnSpc>
            </a:pPr>
            <a:r>
              <a:rPr lang="en-US" sz="3200" b="1" dirty="0">
                <a:solidFill>
                  <a:schemeClr val="accent1">
                    <a:lumMod val="50000"/>
                  </a:schemeClr>
                </a:solidFill>
              </a:rPr>
              <a:t>Likelihood by Red Tide Awareness Status</a:t>
            </a:r>
            <a:endParaRPr lang="en-US" sz="3200" dirty="0"/>
          </a:p>
        </p:txBody>
      </p:sp>
      <p:sp>
        <p:nvSpPr>
          <p:cNvPr id="10" name="TextBox 9">
            <a:extLst>
              <a:ext uri="{FF2B5EF4-FFF2-40B4-BE49-F238E27FC236}">
                <a16:creationId xmlns:a16="http://schemas.microsoft.com/office/drawing/2014/main" id="{315A44B8-2777-4CE6-A99D-9CFB4DAE191C}"/>
              </a:ext>
            </a:extLst>
          </p:cNvPr>
          <p:cNvSpPr txBox="1"/>
          <p:nvPr/>
        </p:nvSpPr>
        <p:spPr>
          <a:xfrm>
            <a:off x="12691050" y="3364221"/>
            <a:ext cx="9150021" cy="754694"/>
          </a:xfrm>
          <a:prstGeom prst="rect">
            <a:avLst/>
          </a:prstGeom>
          <a:noFill/>
        </p:spPr>
        <p:txBody>
          <a:bodyPr wrap="square" rtlCol="0">
            <a:spAutoFit/>
          </a:bodyPr>
          <a:lstStyle/>
          <a:p>
            <a:pPr>
              <a:lnSpc>
                <a:spcPct val="150000"/>
              </a:lnSpc>
            </a:pPr>
            <a:r>
              <a:rPr lang="en-US" sz="3200" b="1" dirty="0">
                <a:solidFill>
                  <a:schemeClr val="accent1">
                    <a:lumMod val="50000"/>
                  </a:schemeClr>
                </a:solidFill>
              </a:rPr>
              <a:t>Likelihood by Region of Residence</a:t>
            </a:r>
            <a:endParaRPr lang="en-US" sz="3200" dirty="0"/>
          </a:p>
        </p:txBody>
      </p:sp>
      <p:graphicFrame>
        <p:nvGraphicFramePr>
          <p:cNvPr id="17" name="Chart 16">
            <a:extLst>
              <a:ext uri="{FF2B5EF4-FFF2-40B4-BE49-F238E27FC236}">
                <a16:creationId xmlns:a16="http://schemas.microsoft.com/office/drawing/2014/main" id="{6C08A7E4-DF75-40CA-B7EA-D58A9E95BAEE}"/>
              </a:ext>
            </a:extLst>
          </p:cNvPr>
          <p:cNvGraphicFramePr>
            <a:graphicFrameLocks/>
          </p:cNvGraphicFramePr>
          <p:nvPr>
            <p:extLst>
              <p:ext uri="{D42A27DB-BD31-4B8C-83A1-F6EECF244321}">
                <p14:modId xmlns:p14="http://schemas.microsoft.com/office/powerpoint/2010/main" val="3538790980"/>
              </p:ext>
            </p:extLst>
          </p:nvPr>
        </p:nvGraphicFramePr>
        <p:xfrm>
          <a:off x="12552039" y="4174287"/>
          <a:ext cx="10486499" cy="7436241"/>
        </p:xfrm>
        <a:graphic>
          <a:graphicData uri="http://schemas.openxmlformats.org/drawingml/2006/chart">
            <c:chart xmlns:c="http://schemas.openxmlformats.org/drawingml/2006/chart" xmlns:r="http://schemas.openxmlformats.org/officeDocument/2006/relationships" r:id="rId5"/>
          </a:graphicData>
        </a:graphic>
      </p:graphicFrame>
      <p:cxnSp>
        <p:nvCxnSpPr>
          <p:cNvPr id="12" name="Straight Connector 11">
            <a:extLst>
              <a:ext uri="{FF2B5EF4-FFF2-40B4-BE49-F238E27FC236}">
                <a16:creationId xmlns:a16="http://schemas.microsoft.com/office/drawing/2014/main" id="{EF865546-00F6-468F-8F31-2C8B0B7CBD06}"/>
              </a:ext>
            </a:extLst>
          </p:cNvPr>
          <p:cNvCxnSpPr>
            <a:cxnSpLocks/>
          </p:cNvCxnSpPr>
          <p:nvPr/>
        </p:nvCxnSpPr>
        <p:spPr bwMode="auto">
          <a:xfrm>
            <a:off x="11471920" y="4409728"/>
            <a:ext cx="0" cy="7019737"/>
          </a:xfrm>
          <a:prstGeom prst="line">
            <a:avLst/>
          </a:prstGeom>
          <a:blipFill dpi="0" rotWithShape="0">
            <a:blip r:embed="rId3"/>
            <a:srcRect/>
            <a:tile tx="0" ty="0" sx="100000" sy="100000" flip="none" algn="tl"/>
          </a:blipFill>
          <a:ln w="12700" cap="flat" cmpd="sng" algn="ctr">
            <a:solidFill>
              <a:schemeClr val="bg2">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229708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p:cNvSpPr>
          <p:nvPr/>
        </p:nvSpPr>
        <p:spPr bwMode="auto">
          <a:xfrm>
            <a:off x="962027" y="438745"/>
            <a:ext cx="851034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eaLnBrk="1" hangingPunct="1"/>
            <a:r>
              <a:rPr lang="en-US" sz="6000" dirty="0">
                <a:solidFill>
                  <a:srgbClr val="FFFFFF"/>
                </a:solidFill>
                <a:latin typeface="Lato Light" charset="0"/>
                <a:ea typeface="Lato Light" charset="0"/>
                <a:cs typeface="Lato Light" charset="0"/>
                <a:sym typeface="Lato Light" charset="0"/>
              </a:rPr>
              <a:t>Executive Summary </a:t>
            </a:r>
            <a:r>
              <a:rPr lang="en-US" sz="4000" dirty="0">
                <a:solidFill>
                  <a:srgbClr val="FFFFFF"/>
                </a:solidFill>
                <a:latin typeface="Lato Light" charset="0"/>
                <a:ea typeface="Lato Light" charset="0"/>
                <a:cs typeface="Lato Light" charset="0"/>
                <a:sym typeface="Lato Light" charset="0"/>
              </a:rPr>
              <a:t>(cont.)</a:t>
            </a:r>
          </a:p>
        </p:txBody>
      </p:sp>
      <p:sp>
        <p:nvSpPr>
          <p:cNvPr id="15" name="Rectangle 3"/>
          <p:cNvSpPr>
            <a:spLocks/>
          </p:cNvSpPr>
          <p:nvPr/>
        </p:nvSpPr>
        <p:spPr bwMode="auto">
          <a:xfrm>
            <a:off x="659662" y="531078"/>
            <a:ext cx="244937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eaLnBrk="1" hangingPunct="1"/>
            <a:r>
              <a:rPr lang="en-US" sz="4800" b="1" dirty="0">
                <a:solidFill>
                  <a:schemeClr val="accent1">
                    <a:lumMod val="50000"/>
                  </a:schemeClr>
                </a:solidFill>
                <a:latin typeface="Arial"/>
                <a:cs typeface="Arial"/>
              </a:rPr>
              <a:t>Interest in St. Petersburg/Clearwater</a:t>
            </a:r>
            <a:endParaRPr lang="en-US" sz="4800" b="1" dirty="0">
              <a:solidFill>
                <a:schemeClr val="accent1">
                  <a:lumMod val="50000"/>
                </a:schemeClr>
              </a:solidFill>
              <a:latin typeface="Arial"/>
              <a:ea typeface="Lato Light" charset="0"/>
              <a:cs typeface="Arial"/>
              <a:sym typeface="Lato Light" charset="0"/>
            </a:endParaRPr>
          </a:p>
        </p:txBody>
      </p:sp>
      <p:sp>
        <p:nvSpPr>
          <p:cNvPr id="16" name="TextBox 15"/>
          <p:cNvSpPr txBox="1"/>
          <p:nvPr/>
        </p:nvSpPr>
        <p:spPr>
          <a:xfrm>
            <a:off x="598712" y="13010618"/>
            <a:ext cx="8082341" cy="400110"/>
          </a:xfrm>
          <a:prstGeom prst="rect">
            <a:avLst/>
          </a:prstGeom>
          <a:noFill/>
        </p:spPr>
        <p:txBody>
          <a:bodyPr wrap="none" rtlCol="0">
            <a:spAutoFit/>
          </a:bodyPr>
          <a:lstStyle/>
          <a:p>
            <a:r>
              <a:rPr lang="en-US" sz="2000" dirty="0">
                <a:solidFill>
                  <a:schemeClr val="tx1"/>
                </a:solidFill>
              </a:rPr>
              <a:t>Source: The State of the American Traveler, Destination Analysts, Inc.</a:t>
            </a:r>
          </a:p>
        </p:txBody>
      </p:sp>
      <p:cxnSp>
        <p:nvCxnSpPr>
          <p:cNvPr id="3" name="Straight Connector 2">
            <a:extLst>
              <a:ext uri="{FF2B5EF4-FFF2-40B4-BE49-F238E27FC236}">
                <a16:creationId xmlns:a16="http://schemas.microsoft.com/office/drawing/2014/main" id="{B590138E-10C5-47D7-ABD8-68A9F34EF4CA}"/>
              </a:ext>
            </a:extLst>
          </p:cNvPr>
          <p:cNvCxnSpPr/>
          <p:nvPr/>
        </p:nvCxnSpPr>
        <p:spPr bwMode="auto">
          <a:xfrm>
            <a:off x="659662" y="1601416"/>
            <a:ext cx="22261530" cy="0"/>
          </a:xfrm>
          <a:prstGeom prst="line">
            <a:avLst/>
          </a:prstGeom>
          <a:blipFill dpi="0" rotWithShape="0">
            <a:blip r:embed="rId3"/>
            <a:srcRect/>
            <a:tile tx="0" ty="0" sx="100000" sy="100000" flip="none" algn="tl"/>
          </a:blipFill>
          <a:ln w="5080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1193EC38-DF53-4E4C-A968-DEDDA0B42947}"/>
              </a:ext>
            </a:extLst>
          </p:cNvPr>
          <p:cNvSpPr txBox="1"/>
          <p:nvPr/>
        </p:nvSpPr>
        <p:spPr>
          <a:xfrm>
            <a:off x="899184" y="2709750"/>
            <a:ext cx="9006816" cy="5517793"/>
          </a:xfrm>
          <a:prstGeom prst="rect">
            <a:avLst/>
          </a:prstGeom>
          <a:noFill/>
        </p:spPr>
        <p:txBody>
          <a:bodyPr wrap="square" rtlCol="0">
            <a:spAutoFit/>
          </a:bodyPr>
          <a:lstStyle/>
          <a:p>
            <a:pPr>
              <a:lnSpc>
                <a:spcPct val="150000"/>
              </a:lnSpc>
            </a:pPr>
            <a:r>
              <a:rPr lang="en-US" sz="4800" b="1" dirty="0">
                <a:solidFill>
                  <a:schemeClr val="accent1">
                    <a:lumMod val="50000"/>
                  </a:schemeClr>
                </a:solidFill>
              </a:rPr>
              <a:t>Question:  </a:t>
            </a:r>
            <a:r>
              <a:rPr lang="en-US" sz="4800" dirty="0"/>
              <a:t>In the next TWELVE (12) MONTHS, how interested would you be in visiting St. Petersburg/Clearwater area of the Florida Gulf Coast?</a:t>
            </a:r>
          </a:p>
        </p:txBody>
      </p:sp>
      <p:sp>
        <p:nvSpPr>
          <p:cNvPr id="8" name="TextBox 7">
            <a:extLst>
              <a:ext uri="{FF2B5EF4-FFF2-40B4-BE49-F238E27FC236}">
                <a16:creationId xmlns:a16="http://schemas.microsoft.com/office/drawing/2014/main" id="{672AE3C6-C6DD-4359-89BF-C1988652FB8E}"/>
              </a:ext>
            </a:extLst>
          </p:cNvPr>
          <p:cNvSpPr txBox="1"/>
          <p:nvPr/>
        </p:nvSpPr>
        <p:spPr>
          <a:xfrm>
            <a:off x="12876704" y="11776394"/>
            <a:ext cx="5282408" cy="461665"/>
          </a:xfrm>
          <a:prstGeom prst="rect">
            <a:avLst/>
          </a:prstGeom>
          <a:noFill/>
        </p:spPr>
        <p:txBody>
          <a:bodyPr wrap="none" rtlCol="0">
            <a:spAutoFit/>
          </a:bodyPr>
          <a:lstStyle/>
          <a:p>
            <a:r>
              <a:rPr lang="en-US" sz="2400" dirty="0">
                <a:solidFill>
                  <a:schemeClr val="tx1"/>
                </a:solidFill>
              </a:rPr>
              <a:t>All Respondents: Base = 2,030 completes</a:t>
            </a:r>
          </a:p>
        </p:txBody>
      </p:sp>
      <p:graphicFrame>
        <p:nvGraphicFramePr>
          <p:cNvPr id="9" name="Chart 8">
            <a:extLst>
              <a:ext uri="{FF2B5EF4-FFF2-40B4-BE49-F238E27FC236}">
                <a16:creationId xmlns:a16="http://schemas.microsoft.com/office/drawing/2014/main" id="{99DED2CE-909C-48C5-8286-8183D98EEFFC}"/>
              </a:ext>
            </a:extLst>
          </p:cNvPr>
          <p:cNvGraphicFramePr>
            <a:graphicFrameLocks/>
          </p:cNvGraphicFramePr>
          <p:nvPr>
            <p:extLst>
              <p:ext uri="{D42A27DB-BD31-4B8C-83A1-F6EECF244321}">
                <p14:modId xmlns:p14="http://schemas.microsoft.com/office/powerpoint/2010/main" val="2204256885"/>
              </p:ext>
            </p:extLst>
          </p:nvPr>
        </p:nvGraphicFramePr>
        <p:xfrm>
          <a:off x="10895856" y="2650541"/>
          <a:ext cx="10998968" cy="87598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26242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p:cNvSpPr>
          <p:nvPr/>
        </p:nvSpPr>
        <p:spPr bwMode="auto">
          <a:xfrm>
            <a:off x="962027" y="438745"/>
            <a:ext cx="851034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eaLnBrk="1" hangingPunct="1"/>
            <a:r>
              <a:rPr lang="en-US" sz="6000" dirty="0">
                <a:solidFill>
                  <a:srgbClr val="FFFFFF"/>
                </a:solidFill>
                <a:latin typeface="Lato Light" charset="0"/>
                <a:ea typeface="Lato Light" charset="0"/>
                <a:cs typeface="Lato Light" charset="0"/>
                <a:sym typeface="Lato Light" charset="0"/>
              </a:rPr>
              <a:t>Executive Summary </a:t>
            </a:r>
            <a:r>
              <a:rPr lang="en-US" sz="4000" dirty="0">
                <a:solidFill>
                  <a:srgbClr val="FFFFFF"/>
                </a:solidFill>
                <a:latin typeface="Lato Light" charset="0"/>
                <a:ea typeface="Lato Light" charset="0"/>
                <a:cs typeface="Lato Light" charset="0"/>
                <a:sym typeface="Lato Light" charset="0"/>
              </a:rPr>
              <a:t>(cont.)</a:t>
            </a:r>
          </a:p>
        </p:txBody>
      </p:sp>
      <p:sp>
        <p:nvSpPr>
          <p:cNvPr id="15" name="Rectangle 3"/>
          <p:cNvSpPr>
            <a:spLocks/>
          </p:cNvSpPr>
          <p:nvPr/>
        </p:nvSpPr>
        <p:spPr bwMode="auto">
          <a:xfrm>
            <a:off x="659662" y="531078"/>
            <a:ext cx="12420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eaLnBrk="1" hangingPunct="1"/>
            <a:r>
              <a:rPr lang="en-US" sz="4800" b="1" dirty="0">
                <a:solidFill>
                  <a:schemeClr val="accent1">
                    <a:lumMod val="50000"/>
                  </a:schemeClr>
                </a:solidFill>
                <a:latin typeface="Arial"/>
                <a:cs typeface="Arial"/>
              </a:rPr>
              <a:t>Interest in St. Petersburg/Clearwater</a:t>
            </a:r>
            <a:endParaRPr lang="en-US" sz="4800" b="1" dirty="0">
              <a:solidFill>
                <a:schemeClr val="accent1">
                  <a:lumMod val="50000"/>
                </a:schemeClr>
              </a:solidFill>
              <a:latin typeface="Arial"/>
              <a:ea typeface="Lato Light" charset="0"/>
              <a:cs typeface="Arial"/>
              <a:sym typeface="Lato Light" charset="0"/>
            </a:endParaRPr>
          </a:p>
        </p:txBody>
      </p:sp>
      <p:sp>
        <p:nvSpPr>
          <p:cNvPr id="16" name="TextBox 15"/>
          <p:cNvSpPr txBox="1"/>
          <p:nvPr/>
        </p:nvSpPr>
        <p:spPr>
          <a:xfrm>
            <a:off x="598712" y="13010618"/>
            <a:ext cx="8082341" cy="400110"/>
          </a:xfrm>
          <a:prstGeom prst="rect">
            <a:avLst/>
          </a:prstGeom>
          <a:noFill/>
        </p:spPr>
        <p:txBody>
          <a:bodyPr wrap="none" rtlCol="0">
            <a:spAutoFit/>
          </a:bodyPr>
          <a:lstStyle/>
          <a:p>
            <a:r>
              <a:rPr lang="en-US" sz="2000" dirty="0">
                <a:solidFill>
                  <a:schemeClr val="tx1"/>
                </a:solidFill>
              </a:rPr>
              <a:t>Source: The State of the American Traveler, Destination Analysts, Inc.</a:t>
            </a:r>
          </a:p>
        </p:txBody>
      </p:sp>
      <p:cxnSp>
        <p:nvCxnSpPr>
          <p:cNvPr id="3" name="Straight Connector 2">
            <a:extLst>
              <a:ext uri="{FF2B5EF4-FFF2-40B4-BE49-F238E27FC236}">
                <a16:creationId xmlns:a16="http://schemas.microsoft.com/office/drawing/2014/main" id="{B590138E-10C5-47D7-ABD8-68A9F34EF4CA}"/>
              </a:ext>
            </a:extLst>
          </p:cNvPr>
          <p:cNvCxnSpPr/>
          <p:nvPr/>
        </p:nvCxnSpPr>
        <p:spPr bwMode="auto">
          <a:xfrm>
            <a:off x="659662" y="1601416"/>
            <a:ext cx="22261530" cy="0"/>
          </a:xfrm>
          <a:prstGeom prst="line">
            <a:avLst/>
          </a:prstGeom>
          <a:blipFill dpi="0" rotWithShape="0">
            <a:blip r:embed="rId3"/>
            <a:srcRect/>
            <a:tile tx="0" ty="0" sx="100000" sy="100000" flip="none" algn="tl"/>
          </a:blipFill>
          <a:ln w="5080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1193EC38-DF53-4E4C-A968-DEDDA0B42947}"/>
              </a:ext>
            </a:extLst>
          </p:cNvPr>
          <p:cNvSpPr txBox="1"/>
          <p:nvPr/>
        </p:nvSpPr>
        <p:spPr>
          <a:xfrm>
            <a:off x="607903" y="2156775"/>
            <a:ext cx="22261529" cy="584775"/>
          </a:xfrm>
          <a:prstGeom prst="rect">
            <a:avLst/>
          </a:prstGeom>
          <a:noFill/>
        </p:spPr>
        <p:txBody>
          <a:bodyPr wrap="square" rtlCol="0">
            <a:spAutoFit/>
          </a:bodyPr>
          <a:lstStyle/>
          <a:p>
            <a:r>
              <a:rPr lang="en-US" sz="3200" b="1" dirty="0">
                <a:solidFill>
                  <a:schemeClr val="accent1">
                    <a:lumMod val="50000"/>
                  </a:schemeClr>
                </a:solidFill>
              </a:rPr>
              <a:t>Question: </a:t>
            </a:r>
            <a:r>
              <a:rPr lang="en-US" sz="3200" spc="-150" dirty="0"/>
              <a:t>In the next TWELVE (12) MONTHS, how interested would you be in visiting St. Petersburg/Clearwater area of the Florida Gulf Coast?</a:t>
            </a:r>
          </a:p>
        </p:txBody>
      </p:sp>
      <p:sp>
        <p:nvSpPr>
          <p:cNvPr id="9" name="TextBox 8">
            <a:extLst>
              <a:ext uri="{FF2B5EF4-FFF2-40B4-BE49-F238E27FC236}">
                <a16:creationId xmlns:a16="http://schemas.microsoft.com/office/drawing/2014/main" id="{6AC9D960-FEE2-47CB-A1DA-08A1BE3ECE16}"/>
              </a:ext>
            </a:extLst>
          </p:cNvPr>
          <p:cNvSpPr txBox="1"/>
          <p:nvPr/>
        </p:nvSpPr>
        <p:spPr>
          <a:xfrm>
            <a:off x="960244" y="3244691"/>
            <a:ext cx="7487339" cy="754694"/>
          </a:xfrm>
          <a:prstGeom prst="rect">
            <a:avLst/>
          </a:prstGeom>
          <a:noFill/>
        </p:spPr>
        <p:txBody>
          <a:bodyPr wrap="square" rtlCol="0">
            <a:spAutoFit/>
          </a:bodyPr>
          <a:lstStyle/>
          <a:p>
            <a:pPr>
              <a:lnSpc>
                <a:spcPct val="150000"/>
              </a:lnSpc>
            </a:pPr>
            <a:r>
              <a:rPr lang="en-US" sz="3200" b="1" dirty="0">
                <a:solidFill>
                  <a:schemeClr val="accent1">
                    <a:lumMod val="50000"/>
                  </a:schemeClr>
                </a:solidFill>
              </a:rPr>
              <a:t>Interest by Red Tide Awareness Status</a:t>
            </a:r>
            <a:endParaRPr lang="en-US" sz="3200" dirty="0"/>
          </a:p>
        </p:txBody>
      </p:sp>
      <p:sp>
        <p:nvSpPr>
          <p:cNvPr id="10" name="TextBox 9">
            <a:extLst>
              <a:ext uri="{FF2B5EF4-FFF2-40B4-BE49-F238E27FC236}">
                <a16:creationId xmlns:a16="http://schemas.microsoft.com/office/drawing/2014/main" id="{315A44B8-2777-4CE6-A99D-9CFB4DAE191C}"/>
              </a:ext>
            </a:extLst>
          </p:cNvPr>
          <p:cNvSpPr txBox="1"/>
          <p:nvPr/>
        </p:nvSpPr>
        <p:spPr>
          <a:xfrm>
            <a:off x="12689268" y="3212534"/>
            <a:ext cx="10180163" cy="754694"/>
          </a:xfrm>
          <a:prstGeom prst="rect">
            <a:avLst/>
          </a:prstGeom>
          <a:noFill/>
        </p:spPr>
        <p:txBody>
          <a:bodyPr wrap="square" rtlCol="0">
            <a:spAutoFit/>
          </a:bodyPr>
          <a:lstStyle/>
          <a:p>
            <a:pPr>
              <a:lnSpc>
                <a:spcPct val="150000"/>
              </a:lnSpc>
            </a:pPr>
            <a:r>
              <a:rPr lang="en-US" sz="3200" b="1" dirty="0">
                <a:solidFill>
                  <a:schemeClr val="accent1">
                    <a:lumMod val="50000"/>
                  </a:schemeClr>
                </a:solidFill>
              </a:rPr>
              <a:t>Interest by Region of Residence</a:t>
            </a:r>
            <a:endParaRPr lang="en-US" sz="3200" dirty="0"/>
          </a:p>
        </p:txBody>
      </p:sp>
      <p:cxnSp>
        <p:nvCxnSpPr>
          <p:cNvPr id="5" name="Straight Connector 4">
            <a:extLst>
              <a:ext uri="{FF2B5EF4-FFF2-40B4-BE49-F238E27FC236}">
                <a16:creationId xmlns:a16="http://schemas.microsoft.com/office/drawing/2014/main" id="{08DFE9B4-7699-4086-BCEB-3564319A3617}"/>
              </a:ext>
            </a:extLst>
          </p:cNvPr>
          <p:cNvCxnSpPr>
            <a:cxnSpLocks/>
          </p:cNvCxnSpPr>
          <p:nvPr/>
        </p:nvCxnSpPr>
        <p:spPr bwMode="auto">
          <a:xfrm>
            <a:off x="11255896" y="5129808"/>
            <a:ext cx="0" cy="7019737"/>
          </a:xfrm>
          <a:prstGeom prst="line">
            <a:avLst/>
          </a:prstGeom>
          <a:blipFill dpi="0" rotWithShape="0">
            <a:blip r:embed="rId3"/>
            <a:srcRect/>
            <a:tile tx="0" ty="0" sx="100000" sy="100000" flip="none" algn="tl"/>
          </a:blipFill>
          <a:ln w="12700" cap="flat" cmpd="sng" algn="ctr">
            <a:solidFill>
              <a:schemeClr val="bg2">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4" name="Chart 13">
            <a:extLst>
              <a:ext uri="{FF2B5EF4-FFF2-40B4-BE49-F238E27FC236}">
                <a16:creationId xmlns:a16="http://schemas.microsoft.com/office/drawing/2014/main" id="{84C11CAF-E8EE-4D9A-AD4F-87BE10A1A4C1}"/>
              </a:ext>
            </a:extLst>
          </p:cNvPr>
          <p:cNvGraphicFramePr>
            <a:graphicFrameLocks/>
          </p:cNvGraphicFramePr>
          <p:nvPr>
            <p:extLst>
              <p:ext uri="{D42A27DB-BD31-4B8C-83A1-F6EECF244321}">
                <p14:modId xmlns:p14="http://schemas.microsoft.com/office/powerpoint/2010/main" val="3593916438"/>
              </p:ext>
            </p:extLst>
          </p:nvPr>
        </p:nvGraphicFramePr>
        <p:xfrm>
          <a:off x="11790784" y="4438212"/>
          <a:ext cx="11706472" cy="73576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D4A430B9-B3E8-4CA0-9BB0-89A668DD825B}"/>
              </a:ext>
            </a:extLst>
          </p:cNvPr>
          <p:cNvGraphicFramePr>
            <a:graphicFrameLocks/>
          </p:cNvGraphicFramePr>
          <p:nvPr>
            <p:extLst>
              <p:ext uri="{D42A27DB-BD31-4B8C-83A1-F6EECF244321}">
                <p14:modId xmlns:p14="http://schemas.microsoft.com/office/powerpoint/2010/main" val="1690574314"/>
              </p:ext>
            </p:extLst>
          </p:nvPr>
        </p:nvGraphicFramePr>
        <p:xfrm>
          <a:off x="886743" y="4438212"/>
          <a:ext cx="9834266" cy="82524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921291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91D84602-1FE1-40A0-856B-209F0065A605}"/>
              </a:ext>
            </a:extLst>
          </p:cNvPr>
          <p:cNvGraphicFramePr>
            <a:graphicFrameLocks/>
          </p:cNvGraphicFramePr>
          <p:nvPr>
            <p:extLst>
              <p:ext uri="{D42A27DB-BD31-4B8C-83A1-F6EECF244321}">
                <p14:modId xmlns:p14="http://schemas.microsoft.com/office/powerpoint/2010/main" val="416309045"/>
              </p:ext>
            </p:extLst>
          </p:nvPr>
        </p:nvGraphicFramePr>
        <p:xfrm>
          <a:off x="11867748" y="4625752"/>
          <a:ext cx="10417877" cy="769832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3"/>
          <p:cNvSpPr>
            <a:spLocks/>
          </p:cNvSpPr>
          <p:nvPr/>
        </p:nvSpPr>
        <p:spPr bwMode="auto">
          <a:xfrm>
            <a:off x="962027" y="438745"/>
            <a:ext cx="851034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eaLnBrk="1" hangingPunct="1"/>
            <a:r>
              <a:rPr lang="en-US" sz="6000" dirty="0">
                <a:solidFill>
                  <a:srgbClr val="FFFFFF"/>
                </a:solidFill>
                <a:latin typeface="Lato Light" charset="0"/>
                <a:ea typeface="Lato Light" charset="0"/>
                <a:cs typeface="Lato Light" charset="0"/>
                <a:sym typeface="Lato Light" charset="0"/>
              </a:rPr>
              <a:t>Executive Summary </a:t>
            </a:r>
            <a:r>
              <a:rPr lang="en-US" sz="4000" dirty="0">
                <a:solidFill>
                  <a:srgbClr val="FFFFFF"/>
                </a:solidFill>
                <a:latin typeface="Lato Light" charset="0"/>
                <a:ea typeface="Lato Light" charset="0"/>
                <a:cs typeface="Lato Light" charset="0"/>
                <a:sym typeface="Lato Light" charset="0"/>
              </a:rPr>
              <a:t>(cont.)</a:t>
            </a:r>
          </a:p>
        </p:txBody>
      </p:sp>
      <p:sp>
        <p:nvSpPr>
          <p:cNvPr id="15" name="Rectangle 3"/>
          <p:cNvSpPr>
            <a:spLocks/>
          </p:cNvSpPr>
          <p:nvPr/>
        </p:nvSpPr>
        <p:spPr bwMode="auto">
          <a:xfrm>
            <a:off x="659662" y="531078"/>
            <a:ext cx="244937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eaLnBrk="1" hangingPunct="1"/>
            <a:r>
              <a:rPr lang="en-US" sz="4800" b="1" dirty="0">
                <a:solidFill>
                  <a:schemeClr val="accent1">
                    <a:lumMod val="50000"/>
                  </a:schemeClr>
                </a:solidFill>
                <a:latin typeface="Arial"/>
                <a:cs typeface="Arial"/>
              </a:rPr>
              <a:t>Awareness of Red Tide Situation</a:t>
            </a:r>
            <a:endParaRPr lang="en-US" sz="4800" b="1" dirty="0">
              <a:solidFill>
                <a:schemeClr val="accent1">
                  <a:lumMod val="50000"/>
                </a:schemeClr>
              </a:solidFill>
              <a:latin typeface="Arial"/>
              <a:ea typeface="Lato Light" charset="0"/>
              <a:cs typeface="Arial"/>
              <a:sym typeface="Lato Light" charset="0"/>
            </a:endParaRPr>
          </a:p>
        </p:txBody>
      </p:sp>
      <p:sp>
        <p:nvSpPr>
          <p:cNvPr id="16" name="TextBox 15"/>
          <p:cNvSpPr txBox="1"/>
          <p:nvPr/>
        </p:nvSpPr>
        <p:spPr>
          <a:xfrm>
            <a:off x="598712" y="13010618"/>
            <a:ext cx="8082341" cy="400110"/>
          </a:xfrm>
          <a:prstGeom prst="rect">
            <a:avLst/>
          </a:prstGeom>
          <a:noFill/>
        </p:spPr>
        <p:txBody>
          <a:bodyPr wrap="none" rtlCol="0">
            <a:spAutoFit/>
          </a:bodyPr>
          <a:lstStyle/>
          <a:p>
            <a:r>
              <a:rPr lang="en-US" sz="2000" dirty="0">
                <a:solidFill>
                  <a:schemeClr val="tx1"/>
                </a:solidFill>
              </a:rPr>
              <a:t>Source: The State of the American Traveler, Destination Analysts, Inc.</a:t>
            </a:r>
          </a:p>
        </p:txBody>
      </p:sp>
      <p:cxnSp>
        <p:nvCxnSpPr>
          <p:cNvPr id="3" name="Straight Connector 2">
            <a:extLst>
              <a:ext uri="{FF2B5EF4-FFF2-40B4-BE49-F238E27FC236}">
                <a16:creationId xmlns:a16="http://schemas.microsoft.com/office/drawing/2014/main" id="{B590138E-10C5-47D7-ABD8-68A9F34EF4CA}"/>
              </a:ext>
            </a:extLst>
          </p:cNvPr>
          <p:cNvCxnSpPr/>
          <p:nvPr/>
        </p:nvCxnSpPr>
        <p:spPr bwMode="auto">
          <a:xfrm>
            <a:off x="659662" y="1601416"/>
            <a:ext cx="22261530" cy="0"/>
          </a:xfrm>
          <a:prstGeom prst="line">
            <a:avLst/>
          </a:prstGeom>
          <a:blipFill dpi="0" rotWithShape="0">
            <a:blip r:embed="rId4"/>
            <a:srcRect/>
            <a:tile tx="0" ty="0" sx="100000" sy="100000" flip="none" algn="tl"/>
          </a:blipFill>
          <a:ln w="5080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1193EC38-DF53-4E4C-A968-DEDDA0B42947}"/>
              </a:ext>
            </a:extLst>
          </p:cNvPr>
          <p:cNvSpPr txBox="1"/>
          <p:nvPr/>
        </p:nvSpPr>
        <p:spPr>
          <a:xfrm>
            <a:off x="814736" y="2279804"/>
            <a:ext cx="9793088" cy="9978437"/>
          </a:xfrm>
          <a:prstGeom prst="rect">
            <a:avLst/>
          </a:prstGeom>
          <a:noFill/>
        </p:spPr>
        <p:txBody>
          <a:bodyPr wrap="square" rtlCol="0">
            <a:spAutoFit/>
          </a:bodyPr>
          <a:lstStyle/>
          <a:p>
            <a:pPr>
              <a:lnSpc>
                <a:spcPct val="150000"/>
              </a:lnSpc>
            </a:pPr>
            <a:r>
              <a:rPr lang="en-US" sz="3600" b="1" dirty="0">
                <a:solidFill>
                  <a:schemeClr val="accent1">
                    <a:lumMod val="50000"/>
                  </a:schemeClr>
                </a:solidFill>
              </a:rPr>
              <a:t>Background: </a:t>
            </a:r>
            <a:r>
              <a:rPr lang="en-US" sz="3600" b="1" dirty="0">
                <a:solidFill>
                  <a:schemeClr val="tx2">
                    <a:lumMod val="75000"/>
                    <a:lumOff val="25000"/>
                  </a:schemeClr>
                </a:solidFill>
              </a:rPr>
              <a:t>The next few questions will be about a situation currently happening in Florida Gulf Coast area. Please read the following background. Red tide is a naturally-occurring microscopic alga that has been documented along Florida’s Gulf Coast since the 1840’s and occurs nearly every year. Red Tide can harm sea life as well as cause respiratory inflammation and unpleasant burning skin reactions in humans.  An unusually persistent red tide — the longest in the area since 2006 — currently is happening along the Florida Gulf Coast.</a:t>
            </a:r>
            <a:endParaRPr lang="en-US" sz="3600" dirty="0">
              <a:solidFill>
                <a:schemeClr val="tx2">
                  <a:lumMod val="75000"/>
                  <a:lumOff val="25000"/>
                </a:schemeClr>
              </a:solidFill>
            </a:endParaRPr>
          </a:p>
        </p:txBody>
      </p:sp>
      <p:sp>
        <p:nvSpPr>
          <p:cNvPr id="8" name="TextBox 7">
            <a:extLst>
              <a:ext uri="{FF2B5EF4-FFF2-40B4-BE49-F238E27FC236}">
                <a16:creationId xmlns:a16="http://schemas.microsoft.com/office/drawing/2014/main" id="{672AE3C6-C6DD-4359-89BF-C1988652FB8E}"/>
              </a:ext>
            </a:extLst>
          </p:cNvPr>
          <p:cNvSpPr txBox="1"/>
          <p:nvPr/>
        </p:nvSpPr>
        <p:spPr>
          <a:xfrm>
            <a:off x="14424248" y="11977145"/>
            <a:ext cx="5282408" cy="461665"/>
          </a:xfrm>
          <a:prstGeom prst="rect">
            <a:avLst/>
          </a:prstGeom>
          <a:noFill/>
        </p:spPr>
        <p:txBody>
          <a:bodyPr wrap="none" rtlCol="0">
            <a:spAutoFit/>
          </a:bodyPr>
          <a:lstStyle/>
          <a:p>
            <a:r>
              <a:rPr lang="en-US" sz="2400" dirty="0">
                <a:solidFill>
                  <a:schemeClr val="tx1"/>
                </a:solidFill>
              </a:rPr>
              <a:t>All Respondents: Base = 2,030 completes</a:t>
            </a:r>
          </a:p>
        </p:txBody>
      </p:sp>
      <p:sp>
        <p:nvSpPr>
          <p:cNvPr id="12" name="TextBox 11">
            <a:extLst>
              <a:ext uri="{FF2B5EF4-FFF2-40B4-BE49-F238E27FC236}">
                <a16:creationId xmlns:a16="http://schemas.microsoft.com/office/drawing/2014/main" id="{F60E6016-0FA4-48FC-83E0-27EAEED61207}"/>
              </a:ext>
            </a:extLst>
          </p:cNvPr>
          <p:cNvSpPr txBox="1"/>
          <p:nvPr/>
        </p:nvSpPr>
        <p:spPr>
          <a:xfrm>
            <a:off x="11677512" y="2276618"/>
            <a:ext cx="10608113" cy="1446550"/>
          </a:xfrm>
          <a:prstGeom prst="rect">
            <a:avLst/>
          </a:prstGeom>
          <a:noFill/>
        </p:spPr>
        <p:txBody>
          <a:bodyPr wrap="square" rtlCol="0">
            <a:spAutoFit/>
          </a:bodyPr>
          <a:lstStyle/>
          <a:p>
            <a:r>
              <a:rPr lang="en-US" sz="4400" b="1" dirty="0">
                <a:solidFill>
                  <a:schemeClr val="accent1">
                    <a:lumMod val="50000"/>
                  </a:schemeClr>
                </a:solidFill>
              </a:rPr>
              <a:t>Question:  </a:t>
            </a:r>
            <a:r>
              <a:rPr lang="en-US" sz="4400" dirty="0"/>
              <a:t>Prior to taking this survey, had you heard of this year’s Red Tide situation?</a:t>
            </a:r>
          </a:p>
        </p:txBody>
      </p:sp>
    </p:spTree>
    <p:extLst>
      <p:ext uri="{BB962C8B-B14F-4D97-AF65-F5344CB8AC3E}">
        <p14:creationId xmlns:p14="http://schemas.microsoft.com/office/powerpoint/2010/main" val="31097330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p:cNvSpPr>
          <p:nvPr/>
        </p:nvSpPr>
        <p:spPr bwMode="auto">
          <a:xfrm>
            <a:off x="962027" y="438745"/>
            <a:ext cx="851034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eaLnBrk="1" hangingPunct="1"/>
            <a:r>
              <a:rPr lang="en-US" sz="6000" dirty="0">
                <a:solidFill>
                  <a:srgbClr val="FFFFFF"/>
                </a:solidFill>
                <a:latin typeface="Lato Light" charset="0"/>
                <a:ea typeface="Lato Light" charset="0"/>
                <a:cs typeface="Lato Light" charset="0"/>
                <a:sym typeface="Lato Light" charset="0"/>
              </a:rPr>
              <a:t>Executive Summary </a:t>
            </a:r>
            <a:r>
              <a:rPr lang="en-US" sz="4000" dirty="0">
                <a:solidFill>
                  <a:srgbClr val="FFFFFF"/>
                </a:solidFill>
                <a:latin typeface="Lato Light" charset="0"/>
                <a:ea typeface="Lato Light" charset="0"/>
                <a:cs typeface="Lato Light" charset="0"/>
                <a:sym typeface="Lato Light" charset="0"/>
              </a:rPr>
              <a:t>(cont.)</a:t>
            </a:r>
          </a:p>
        </p:txBody>
      </p:sp>
      <p:sp>
        <p:nvSpPr>
          <p:cNvPr id="15" name="Rectangle 3"/>
          <p:cNvSpPr>
            <a:spLocks/>
          </p:cNvSpPr>
          <p:nvPr/>
        </p:nvSpPr>
        <p:spPr bwMode="auto">
          <a:xfrm>
            <a:off x="659662" y="531078"/>
            <a:ext cx="244937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eaLnBrk="1" hangingPunct="1"/>
            <a:r>
              <a:rPr lang="en-US" sz="4800" b="1" dirty="0">
                <a:solidFill>
                  <a:schemeClr val="accent1">
                    <a:lumMod val="50000"/>
                  </a:schemeClr>
                </a:solidFill>
                <a:latin typeface="Arial"/>
                <a:cs typeface="Arial"/>
              </a:rPr>
              <a:t>Impact of the Red Tide</a:t>
            </a:r>
            <a:endParaRPr lang="en-US" sz="4800" b="1" dirty="0">
              <a:solidFill>
                <a:schemeClr val="accent1">
                  <a:lumMod val="50000"/>
                </a:schemeClr>
              </a:solidFill>
              <a:latin typeface="Arial"/>
              <a:ea typeface="Lato Light" charset="0"/>
              <a:cs typeface="Arial"/>
              <a:sym typeface="Lato Light" charset="0"/>
            </a:endParaRPr>
          </a:p>
        </p:txBody>
      </p:sp>
      <p:sp>
        <p:nvSpPr>
          <p:cNvPr id="16" name="TextBox 15"/>
          <p:cNvSpPr txBox="1"/>
          <p:nvPr/>
        </p:nvSpPr>
        <p:spPr>
          <a:xfrm>
            <a:off x="598712" y="13010618"/>
            <a:ext cx="8082341" cy="400110"/>
          </a:xfrm>
          <a:prstGeom prst="rect">
            <a:avLst/>
          </a:prstGeom>
          <a:noFill/>
        </p:spPr>
        <p:txBody>
          <a:bodyPr wrap="none" rtlCol="0">
            <a:spAutoFit/>
          </a:bodyPr>
          <a:lstStyle/>
          <a:p>
            <a:r>
              <a:rPr lang="en-US" sz="2000" dirty="0">
                <a:solidFill>
                  <a:schemeClr val="tx1"/>
                </a:solidFill>
              </a:rPr>
              <a:t>Source: The State of the American Traveler, Destination Analysts, Inc.</a:t>
            </a:r>
          </a:p>
        </p:txBody>
      </p:sp>
      <p:cxnSp>
        <p:nvCxnSpPr>
          <p:cNvPr id="3" name="Straight Connector 2">
            <a:extLst>
              <a:ext uri="{FF2B5EF4-FFF2-40B4-BE49-F238E27FC236}">
                <a16:creationId xmlns:a16="http://schemas.microsoft.com/office/drawing/2014/main" id="{B590138E-10C5-47D7-ABD8-68A9F34EF4CA}"/>
              </a:ext>
            </a:extLst>
          </p:cNvPr>
          <p:cNvCxnSpPr/>
          <p:nvPr/>
        </p:nvCxnSpPr>
        <p:spPr bwMode="auto">
          <a:xfrm>
            <a:off x="659662" y="1601416"/>
            <a:ext cx="22261530" cy="0"/>
          </a:xfrm>
          <a:prstGeom prst="line">
            <a:avLst/>
          </a:prstGeom>
          <a:blipFill dpi="0" rotWithShape="0">
            <a:blip r:embed="rId3"/>
            <a:srcRect/>
            <a:tile tx="0" ty="0" sx="100000" sy="100000" flip="none" algn="tl"/>
          </a:blipFill>
          <a:ln w="5080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672AE3C6-C6DD-4359-89BF-C1988652FB8E}"/>
              </a:ext>
            </a:extLst>
          </p:cNvPr>
          <p:cNvSpPr txBox="1"/>
          <p:nvPr/>
        </p:nvSpPr>
        <p:spPr>
          <a:xfrm>
            <a:off x="15288344" y="11720441"/>
            <a:ext cx="5282408" cy="461665"/>
          </a:xfrm>
          <a:prstGeom prst="rect">
            <a:avLst/>
          </a:prstGeom>
          <a:noFill/>
        </p:spPr>
        <p:txBody>
          <a:bodyPr wrap="none" rtlCol="0">
            <a:spAutoFit/>
          </a:bodyPr>
          <a:lstStyle/>
          <a:p>
            <a:r>
              <a:rPr lang="en-US" sz="2400" dirty="0">
                <a:solidFill>
                  <a:schemeClr val="tx1"/>
                </a:solidFill>
              </a:rPr>
              <a:t>All Respondents: Base = 2,030 completes</a:t>
            </a:r>
          </a:p>
        </p:txBody>
      </p:sp>
      <p:sp>
        <p:nvSpPr>
          <p:cNvPr id="12" name="TextBox 11">
            <a:extLst>
              <a:ext uri="{FF2B5EF4-FFF2-40B4-BE49-F238E27FC236}">
                <a16:creationId xmlns:a16="http://schemas.microsoft.com/office/drawing/2014/main" id="{F60E6016-0FA4-48FC-83E0-27EAEED61207}"/>
              </a:ext>
            </a:extLst>
          </p:cNvPr>
          <p:cNvSpPr txBox="1"/>
          <p:nvPr/>
        </p:nvSpPr>
        <p:spPr>
          <a:xfrm>
            <a:off x="945343" y="2328240"/>
            <a:ext cx="10166537" cy="9488110"/>
          </a:xfrm>
          <a:prstGeom prst="rect">
            <a:avLst/>
          </a:prstGeom>
          <a:noFill/>
        </p:spPr>
        <p:txBody>
          <a:bodyPr wrap="square" rtlCol="0">
            <a:spAutoFit/>
          </a:bodyPr>
          <a:lstStyle/>
          <a:p>
            <a:pPr>
              <a:lnSpc>
                <a:spcPct val="150000"/>
              </a:lnSpc>
            </a:pPr>
            <a:r>
              <a:rPr lang="en-US" sz="4800" b="1" dirty="0">
                <a:solidFill>
                  <a:schemeClr val="accent1">
                    <a:lumMod val="50000"/>
                  </a:schemeClr>
                </a:solidFill>
              </a:rPr>
              <a:t>Question:  </a:t>
            </a:r>
            <a:r>
              <a:rPr lang="en-US" sz="4800" dirty="0"/>
              <a:t>How does this year’s Red Tide situation effect your likelihood of visiting the Florida Gulf Coast in the next year? (Select the choice that best fills in the blank)  </a:t>
            </a:r>
          </a:p>
          <a:p>
            <a:pPr>
              <a:lnSpc>
                <a:spcPct val="150000"/>
              </a:lnSpc>
            </a:pPr>
            <a:endParaRPr lang="en-US" sz="2400" dirty="0"/>
          </a:p>
          <a:p>
            <a:pPr>
              <a:lnSpc>
                <a:spcPct val="150000"/>
              </a:lnSpc>
            </a:pPr>
            <a:r>
              <a:rPr lang="en-US" sz="4800" dirty="0"/>
              <a:t>As a result of the Red Tide I am ______________ to visit the Florida Gulf Coast in the next year.</a:t>
            </a:r>
          </a:p>
        </p:txBody>
      </p:sp>
      <p:graphicFrame>
        <p:nvGraphicFramePr>
          <p:cNvPr id="13" name="Chart 12">
            <a:extLst>
              <a:ext uri="{FF2B5EF4-FFF2-40B4-BE49-F238E27FC236}">
                <a16:creationId xmlns:a16="http://schemas.microsoft.com/office/drawing/2014/main" id="{FE231281-4392-4463-9B77-BA523E69A508}"/>
              </a:ext>
            </a:extLst>
          </p:cNvPr>
          <p:cNvGraphicFramePr>
            <a:graphicFrameLocks/>
          </p:cNvGraphicFramePr>
          <p:nvPr>
            <p:extLst>
              <p:ext uri="{D42A27DB-BD31-4B8C-83A1-F6EECF244321}">
                <p14:modId xmlns:p14="http://schemas.microsoft.com/office/powerpoint/2010/main" val="4267955779"/>
              </p:ext>
            </p:extLst>
          </p:nvPr>
        </p:nvGraphicFramePr>
        <p:xfrm>
          <a:off x="11759952" y="3689658"/>
          <a:ext cx="11304694" cy="7016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82096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p:cNvSpPr>
          <p:nvPr/>
        </p:nvSpPr>
        <p:spPr bwMode="auto">
          <a:xfrm>
            <a:off x="962027" y="438745"/>
            <a:ext cx="851034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eaLnBrk="1" hangingPunct="1"/>
            <a:r>
              <a:rPr lang="en-US" sz="6000" dirty="0">
                <a:solidFill>
                  <a:srgbClr val="FFFFFF"/>
                </a:solidFill>
                <a:latin typeface="Lato Light" charset="0"/>
                <a:ea typeface="Lato Light" charset="0"/>
                <a:cs typeface="Lato Light" charset="0"/>
                <a:sym typeface="Lato Light" charset="0"/>
              </a:rPr>
              <a:t>Executive Summary </a:t>
            </a:r>
            <a:r>
              <a:rPr lang="en-US" sz="4000" dirty="0">
                <a:solidFill>
                  <a:srgbClr val="FFFFFF"/>
                </a:solidFill>
                <a:latin typeface="Lato Light" charset="0"/>
                <a:ea typeface="Lato Light" charset="0"/>
                <a:cs typeface="Lato Light" charset="0"/>
                <a:sym typeface="Lato Light" charset="0"/>
              </a:rPr>
              <a:t>(cont.)</a:t>
            </a:r>
          </a:p>
        </p:txBody>
      </p:sp>
      <p:sp>
        <p:nvSpPr>
          <p:cNvPr id="15" name="Rectangle 3"/>
          <p:cNvSpPr>
            <a:spLocks/>
          </p:cNvSpPr>
          <p:nvPr/>
        </p:nvSpPr>
        <p:spPr bwMode="auto">
          <a:xfrm>
            <a:off x="659662" y="531078"/>
            <a:ext cx="12420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eaLnBrk="1" hangingPunct="1"/>
            <a:r>
              <a:rPr lang="en-US" sz="4800" b="1" dirty="0">
                <a:solidFill>
                  <a:schemeClr val="accent1">
                    <a:lumMod val="50000"/>
                  </a:schemeClr>
                </a:solidFill>
                <a:latin typeface="Arial"/>
                <a:cs typeface="Arial"/>
              </a:rPr>
              <a:t>Impact of the Red Tide</a:t>
            </a:r>
            <a:endParaRPr lang="en-US" sz="4800" b="1" dirty="0">
              <a:solidFill>
                <a:schemeClr val="accent1">
                  <a:lumMod val="50000"/>
                </a:schemeClr>
              </a:solidFill>
              <a:latin typeface="Arial"/>
              <a:ea typeface="Lato Light" charset="0"/>
              <a:cs typeface="Arial"/>
              <a:sym typeface="Lato Light" charset="0"/>
            </a:endParaRPr>
          </a:p>
        </p:txBody>
      </p:sp>
      <p:sp>
        <p:nvSpPr>
          <p:cNvPr id="16" name="TextBox 15"/>
          <p:cNvSpPr txBox="1"/>
          <p:nvPr/>
        </p:nvSpPr>
        <p:spPr>
          <a:xfrm>
            <a:off x="598712" y="13010618"/>
            <a:ext cx="8082341" cy="400110"/>
          </a:xfrm>
          <a:prstGeom prst="rect">
            <a:avLst/>
          </a:prstGeom>
          <a:noFill/>
        </p:spPr>
        <p:txBody>
          <a:bodyPr wrap="none" rtlCol="0">
            <a:spAutoFit/>
          </a:bodyPr>
          <a:lstStyle/>
          <a:p>
            <a:r>
              <a:rPr lang="en-US" sz="2000" dirty="0">
                <a:solidFill>
                  <a:schemeClr val="tx1"/>
                </a:solidFill>
              </a:rPr>
              <a:t>Source: The State of the American Traveler, Destination Analysts, Inc.</a:t>
            </a:r>
          </a:p>
        </p:txBody>
      </p:sp>
      <p:cxnSp>
        <p:nvCxnSpPr>
          <p:cNvPr id="3" name="Straight Connector 2">
            <a:extLst>
              <a:ext uri="{FF2B5EF4-FFF2-40B4-BE49-F238E27FC236}">
                <a16:creationId xmlns:a16="http://schemas.microsoft.com/office/drawing/2014/main" id="{B590138E-10C5-47D7-ABD8-68A9F34EF4CA}"/>
              </a:ext>
            </a:extLst>
          </p:cNvPr>
          <p:cNvCxnSpPr/>
          <p:nvPr/>
        </p:nvCxnSpPr>
        <p:spPr bwMode="auto">
          <a:xfrm>
            <a:off x="659662" y="1601416"/>
            <a:ext cx="22261530" cy="0"/>
          </a:xfrm>
          <a:prstGeom prst="line">
            <a:avLst/>
          </a:prstGeom>
          <a:blipFill dpi="0" rotWithShape="0">
            <a:blip r:embed="rId3"/>
            <a:srcRect/>
            <a:tile tx="0" ty="0" sx="100000" sy="100000" flip="none" algn="tl"/>
          </a:blipFill>
          <a:ln w="5080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1193EC38-DF53-4E4C-A968-DEDDA0B42947}"/>
              </a:ext>
            </a:extLst>
          </p:cNvPr>
          <p:cNvSpPr txBox="1"/>
          <p:nvPr/>
        </p:nvSpPr>
        <p:spPr>
          <a:xfrm>
            <a:off x="659662" y="2130623"/>
            <a:ext cx="22261529" cy="707886"/>
          </a:xfrm>
          <a:prstGeom prst="rect">
            <a:avLst/>
          </a:prstGeom>
          <a:noFill/>
        </p:spPr>
        <p:txBody>
          <a:bodyPr wrap="square" rtlCol="0">
            <a:spAutoFit/>
          </a:bodyPr>
          <a:lstStyle/>
          <a:p>
            <a:r>
              <a:rPr lang="en-US" sz="4000" b="1" dirty="0">
                <a:solidFill>
                  <a:schemeClr val="accent1">
                    <a:lumMod val="50000"/>
                  </a:schemeClr>
                </a:solidFill>
              </a:rPr>
              <a:t>Question:  </a:t>
            </a:r>
            <a:r>
              <a:rPr lang="en-US" sz="4000" dirty="0"/>
              <a:t>As a result of the Red Tide I am ______________ to visit the Florida Gulf Coast in the next year?</a:t>
            </a:r>
          </a:p>
        </p:txBody>
      </p:sp>
      <p:sp>
        <p:nvSpPr>
          <p:cNvPr id="9" name="TextBox 8">
            <a:extLst>
              <a:ext uri="{FF2B5EF4-FFF2-40B4-BE49-F238E27FC236}">
                <a16:creationId xmlns:a16="http://schemas.microsoft.com/office/drawing/2014/main" id="{6AC9D960-FEE2-47CB-A1DA-08A1BE3ECE16}"/>
              </a:ext>
            </a:extLst>
          </p:cNvPr>
          <p:cNvSpPr txBox="1"/>
          <p:nvPr/>
        </p:nvSpPr>
        <p:spPr>
          <a:xfrm>
            <a:off x="818013" y="3366354"/>
            <a:ext cx="10365875" cy="754694"/>
          </a:xfrm>
          <a:prstGeom prst="rect">
            <a:avLst/>
          </a:prstGeom>
          <a:noFill/>
        </p:spPr>
        <p:txBody>
          <a:bodyPr wrap="square" rtlCol="0">
            <a:spAutoFit/>
          </a:bodyPr>
          <a:lstStyle/>
          <a:p>
            <a:pPr>
              <a:lnSpc>
                <a:spcPct val="150000"/>
              </a:lnSpc>
            </a:pPr>
            <a:r>
              <a:rPr lang="en-US" sz="3200" b="1" dirty="0">
                <a:solidFill>
                  <a:schemeClr val="accent1">
                    <a:lumMod val="50000"/>
                  </a:schemeClr>
                </a:solidFill>
              </a:rPr>
              <a:t>Effect on Likelihood to Visit Gulf Coast by Awareness Status</a:t>
            </a:r>
            <a:endParaRPr lang="en-US" sz="3200" dirty="0"/>
          </a:p>
        </p:txBody>
      </p:sp>
      <p:sp>
        <p:nvSpPr>
          <p:cNvPr id="10" name="TextBox 9">
            <a:extLst>
              <a:ext uri="{FF2B5EF4-FFF2-40B4-BE49-F238E27FC236}">
                <a16:creationId xmlns:a16="http://schemas.microsoft.com/office/drawing/2014/main" id="{315A44B8-2777-4CE6-A99D-9CFB4DAE191C}"/>
              </a:ext>
            </a:extLst>
          </p:cNvPr>
          <p:cNvSpPr txBox="1"/>
          <p:nvPr/>
        </p:nvSpPr>
        <p:spPr>
          <a:xfrm>
            <a:off x="12192000" y="3349243"/>
            <a:ext cx="10730922" cy="754694"/>
          </a:xfrm>
          <a:prstGeom prst="rect">
            <a:avLst/>
          </a:prstGeom>
          <a:noFill/>
        </p:spPr>
        <p:txBody>
          <a:bodyPr wrap="square" rtlCol="0">
            <a:spAutoFit/>
          </a:bodyPr>
          <a:lstStyle/>
          <a:p>
            <a:pPr>
              <a:lnSpc>
                <a:spcPct val="150000"/>
              </a:lnSpc>
            </a:pPr>
            <a:r>
              <a:rPr lang="en-US" sz="3200" b="1" dirty="0">
                <a:solidFill>
                  <a:schemeClr val="accent1">
                    <a:lumMod val="50000"/>
                  </a:schemeClr>
                </a:solidFill>
              </a:rPr>
              <a:t>Effect on Likelihood to Visit Gulf Coast by Region of Residence</a:t>
            </a:r>
            <a:endParaRPr lang="en-US" sz="3200" dirty="0"/>
          </a:p>
        </p:txBody>
      </p:sp>
      <p:graphicFrame>
        <p:nvGraphicFramePr>
          <p:cNvPr id="12" name="Chart 11">
            <a:extLst>
              <a:ext uri="{FF2B5EF4-FFF2-40B4-BE49-F238E27FC236}">
                <a16:creationId xmlns:a16="http://schemas.microsoft.com/office/drawing/2014/main" id="{95046FB1-55AB-4EF7-A1B5-759C70BD9E96}"/>
              </a:ext>
            </a:extLst>
          </p:cNvPr>
          <p:cNvGraphicFramePr>
            <a:graphicFrameLocks/>
          </p:cNvGraphicFramePr>
          <p:nvPr>
            <p:extLst>
              <p:ext uri="{D42A27DB-BD31-4B8C-83A1-F6EECF244321}">
                <p14:modId xmlns:p14="http://schemas.microsoft.com/office/powerpoint/2010/main" val="3431185758"/>
              </p:ext>
            </p:extLst>
          </p:nvPr>
        </p:nvGraphicFramePr>
        <p:xfrm>
          <a:off x="991906" y="4117678"/>
          <a:ext cx="8967846" cy="80809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691710E8-A6A7-41D6-8C78-6D1487928984}"/>
              </a:ext>
            </a:extLst>
          </p:cNvPr>
          <p:cNvGraphicFramePr>
            <a:graphicFrameLocks/>
          </p:cNvGraphicFramePr>
          <p:nvPr>
            <p:extLst>
              <p:ext uri="{D42A27DB-BD31-4B8C-83A1-F6EECF244321}">
                <p14:modId xmlns:p14="http://schemas.microsoft.com/office/powerpoint/2010/main" val="230552793"/>
              </p:ext>
            </p:extLst>
          </p:nvPr>
        </p:nvGraphicFramePr>
        <p:xfrm>
          <a:off x="12192000" y="4376335"/>
          <a:ext cx="10153128" cy="8080905"/>
        </p:xfrm>
        <a:graphic>
          <a:graphicData uri="http://schemas.openxmlformats.org/drawingml/2006/chart">
            <c:chart xmlns:c="http://schemas.openxmlformats.org/drawingml/2006/chart" xmlns:r="http://schemas.openxmlformats.org/officeDocument/2006/relationships" r:id="rId5"/>
          </a:graphicData>
        </a:graphic>
      </p:graphicFrame>
      <p:cxnSp>
        <p:nvCxnSpPr>
          <p:cNvPr id="14" name="Straight Connector 13">
            <a:extLst>
              <a:ext uri="{FF2B5EF4-FFF2-40B4-BE49-F238E27FC236}">
                <a16:creationId xmlns:a16="http://schemas.microsoft.com/office/drawing/2014/main" id="{2F282617-DAEF-4504-964D-3C460E921B80}"/>
              </a:ext>
            </a:extLst>
          </p:cNvPr>
          <p:cNvCxnSpPr>
            <a:cxnSpLocks/>
          </p:cNvCxnSpPr>
          <p:nvPr/>
        </p:nvCxnSpPr>
        <p:spPr bwMode="auto">
          <a:xfrm>
            <a:off x="11183888" y="4376335"/>
            <a:ext cx="0" cy="7019737"/>
          </a:xfrm>
          <a:prstGeom prst="line">
            <a:avLst/>
          </a:prstGeom>
          <a:blipFill dpi="0" rotWithShape="0">
            <a:blip r:embed="rId3"/>
            <a:srcRect/>
            <a:tile tx="0" ty="0" sx="100000" sy="100000" flip="none" algn="tl"/>
          </a:blipFill>
          <a:ln w="12700" cap="flat" cmpd="sng" algn="ctr">
            <a:solidFill>
              <a:schemeClr val="bg2">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872462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VARPPTCOMPATIBLERD03" val="RXP"/>
  <p:tag name="VARPPTTYPE" val="RXP"/>
  <p:tag name="VARPPTLANG" val="RXPEnglish"/>
  <p:tag name="VARSAVEMESSAGETIMESTAMP" val="RXP"/>
  <p:tag name="VARPPTSLIDEFORMAT" val="RXP"/>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a:themeElements>
    <a:clrScheme name="">
      <a:dk1>
        <a:srgbClr val="000000"/>
      </a:dk1>
      <a:lt1>
        <a:srgbClr val="FFFFFF"/>
      </a:lt1>
      <a:dk2>
        <a:srgbClr val="000000"/>
      </a:dk2>
      <a:lt2>
        <a:srgbClr val="000000"/>
      </a:lt2>
      <a:accent1>
        <a:srgbClr val="E32A06"/>
      </a:accent1>
      <a:accent2>
        <a:srgbClr val="333399"/>
      </a:accent2>
      <a:accent3>
        <a:srgbClr val="FFFFFF"/>
      </a:accent3>
      <a:accent4>
        <a:srgbClr val="000000"/>
      </a:accent4>
      <a:accent5>
        <a:srgbClr val="EFACAA"/>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29187</TotalTime>
  <Pages>0</Pages>
  <Words>618</Words>
  <Characters>0</Characters>
  <Application>Microsoft Office PowerPoint</Application>
  <PresentationFormat>Custom</PresentationFormat>
  <Lines>0</Lines>
  <Paragraphs>76</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Century Gothic</vt:lpstr>
      <vt:lpstr>Courier New</vt:lpstr>
      <vt:lpstr>Gill Sans</vt:lpstr>
      <vt:lpstr>Lato Light</vt:lpstr>
      <vt:lpstr>ヒラギノ角ゴ ProN W3</vt:lpstr>
      <vt:lpstr>Blank</vt:lpstr>
      <vt:lpstr>Red tide: Special Question Set</vt:lpstr>
      <vt:lpstr>The State of the American Traveler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Francis-Cummings</dc:creator>
  <cp:lastModifiedBy>Kimberly Vince Cruz</cp:lastModifiedBy>
  <cp:revision>1694</cp:revision>
  <cp:lastPrinted>2017-05-08T17:44:20Z</cp:lastPrinted>
  <dcterms:created xsi:type="dcterms:W3CDTF">2014-10-13T08:21:56Z</dcterms:created>
  <dcterms:modified xsi:type="dcterms:W3CDTF">2018-11-28T22:03:24Z</dcterms:modified>
</cp:coreProperties>
</file>