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5" r:id="rId4"/>
  </p:sldMasterIdLst>
  <p:notesMasterIdLst>
    <p:notesMasterId r:id="rId23"/>
  </p:notesMasterIdLst>
  <p:sldIdLst>
    <p:sldId id="256" r:id="rId5"/>
    <p:sldId id="322" r:id="rId6"/>
    <p:sldId id="337" r:id="rId7"/>
    <p:sldId id="338" r:id="rId8"/>
    <p:sldId id="339" r:id="rId9"/>
    <p:sldId id="341" r:id="rId10"/>
    <p:sldId id="319" r:id="rId11"/>
    <p:sldId id="336" r:id="rId12"/>
    <p:sldId id="323" r:id="rId13"/>
    <p:sldId id="331" r:id="rId14"/>
    <p:sldId id="325" r:id="rId15"/>
    <p:sldId id="327" r:id="rId16"/>
    <p:sldId id="315" r:id="rId17"/>
    <p:sldId id="316" r:id="rId18"/>
    <p:sldId id="317" r:id="rId19"/>
    <p:sldId id="318" r:id="rId20"/>
    <p:sldId id="342" r:id="rId21"/>
    <p:sldId id="340" r:id="rId22"/>
  </p:sldIdLst>
  <p:sldSz cx="9144000" cy="5143500" type="screen16x9"/>
  <p:notesSz cx="6858000" cy="9144000"/>
  <p:embeddedFontLst>
    <p:embeddedFont>
      <p:font typeface="Georgia" panose="02040502050405020303" pitchFamily="18" charset="0"/>
      <p:regular r:id="rId24"/>
      <p:bold r:id="rId25"/>
      <p:italic r:id="rId26"/>
      <p:boldItalic r:id="rId27"/>
    </p:embeddedFont>
    <p:embeddedFont>
      <p:font typeface="Raleway" pitchFamily="2" charset="77"/>
      <p:regular r:id="rId28"/>
      <p:bold r:id="rId29"/>
      <p:italic r:id="rId30"/>
      <p:boldItalic r:id="rId31"/>
    </p:embeddedFont>
    <p:embeddedFont>
      <p:font typeface="Raleway Medium" panose="020F0502020204030204" pitchFamily="34" charset="0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D523"/>
    <a:srgbClr val="0068B5"/>
    <a:srgbClr val="FDD622"/>
    <a:srgbClr val="203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9268"/>
    <p:restoredTop sz="94862"/>
  </p:normalViewPr>
  <p:slideViewPr>
    <p:cSldViewPr snapToGrid="0">
      <p:cViewPr varScale="1">
        <p:scale>
          <a:sx n="135" d="100"/>
          <a:sy n="135" d="100"/>
        </p:scale>
        <p:origin x="176" y="2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6f8b7ebd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6f8b7ebd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 Slide to November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77355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Ask about 11 point scale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060460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6f8b7ebd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6f8b7ebd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0678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9819cb8f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9819cb8f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Remove average days and nights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9819cb8f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9819cb8f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Swap Arrival Method with days and nights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51993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9819cb8f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9819cb8f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about Arrival Method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92788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f9819cb8fb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f9819cb8fb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Questions about Arrival Method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13866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6f8b7ebd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6f8b7ebd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5017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 6-9 with new slides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581930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 6-9 with new slides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518771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0202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375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36f8b7ebd6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36f8b7ebd6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5044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Update 6-9 with new slides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678323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8954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f9819cb8f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1f9819cb8f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3944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762500" y="744575"/>
            <a:ext cx="4476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4819650" y="-76200"/>
            <a:ext cx="396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1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5" y="4751251"/>
            <a:ext cx="9235441" cy="443301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3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74" name="Google Shape;7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4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/>
          <p:nvPr/>
        </p:nvSpPr>
        <p:spPr>
          <a:xfrm>
            <a:off x="5649600" y="-67775"/>
            <a:ext cx="3532800" cy="5235300"/>
          </a:xfrm>
          <a:prstGeom prst="rect">
            <a:avLst/>
          </a:prstGeom>
          <a:solidFill>
            <a:srgbClr val="FCD52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-5400000">
            <a:off x="2674450" y="2082701"/>
            <a:ext cx="5235299" cy="934350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5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82" name="Google Shape;82;p15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83" name="Google Shape;83;p15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6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87" name="Google Shape;8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CD523"/>
              </a:buClr>
              <a:buSzPts val="12000"/>
              <a:buNone/>
              <a:defRPr sz="12000">
                <a:solidFill>
                  <a:srgbClr val="FCD52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">
  <p:cSld name="TITLE_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4762500" y="744575"/>
            <a:ext cx="4476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4819650" y="-76200"/>
            <a:ext cx="396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">
  <p:cSld name="TITLE_1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>
            <a:spLocks noGrp="1"/>
          </p:cNvSpPr>
          <p:nvPr>
            <p:ph type="ctrTitle"/>
          </p:nvPr>
        </p:nvSpPr>
        <p:spPr>
          <a:xfrm>
            <a:off x="4762500" y="744575"/>
            <a:ext cx="4476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ubTitle" idx="1"/>
          </p:nvPr>
        </p:nvSpPr>
        <p:spPr>
          <a:xfrm>
            <a:off x="4819650" y="-76200"/>
            <a:ext cx="396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">
  <p:cSld name="TITLE_1_1_1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4762500" y="744575"/>
            <a:ext cx="4476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819650" y="-76200"/>
            <a:ext cx="396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1">
  <p:cSld name="TITLE_1_1_1_1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oogle Shape;38;p6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650" y="-81572"/>
            <a:ext cx="9324749" cy="530127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6"/>
          <p:cNvSpPr txBox="1">
            <a:spLocks noGrp="1"/>
          </p:cNvSpPr>
          <p:nvPr>
            <p:ph type="ctrTitle"/>
          </p:nvPr>
        </p:nvSpPr>
        <p:spPr>
          <a:xfrm>
            <a:off x="4762500" y="744575"/>
            <a:ext cx="4476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subTitle" idx="1"/>
          </p:nvPr>
        </p:nvSpPr>
        <p:spPr>
          <a:xfrm>
            <a:off x="4819650" y="-76200"/>
            <a:ext cx="396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2" name="Google Shape;42;p6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824" y="4292112"/>
            <a:ext cx="1421925" cy="6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43;p6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4198511"/>
            <a:ext cx="2658621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1 1 1 2">
  <p:cSld name="TITLE_1_1_1_2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Google Shape;45;p7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85650" y="-81572"/>
            <a:ext cx="9324749" cy="5301272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7"/>
          <p:cNvSpPr txBox="1">
            <a:spLocks noGrp="1"/>
          </p:cNvSpPr>
          <p:nvPr>
            <p:ph type="ctrTitle"/>
          </p:nvPr>
        </p:nvSpPr>
        <p:spPr>
          <a:xfrm>
            <a:off x="4762500" y="744575"/>
            <a:ext cx="4476600" cy="14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None/>
              <a:defRPr sz="45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subTitle" idx="1"/>
          </p:nvPr>
        </p:nvSpPr>
        <p:spPr>
          <a:xfrm>
            <a:off x="4819650" y="-76200"/>
            <a:ext cx="39651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9" name="Google Shape;49;p7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824" y="4292112"/>
            <a:ext cx="1421925" cy="6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7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799" y="4198511"/>
            <a:ext cx="2658621" cy="792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bg>
      <p:bgPr>
        <a:solidFill>
          <a:srgbClr val="FCD523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108400" cy="10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body" idx="1"/>
          </p:nvPr>
        </p:nvSpPr>
        <p:spPr>
          <a:xfrm>
            <a:off x="311700" y="163842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800"/>
              <a:buFont typeface="Raleway Medium"/>
              <a:buChar char="●"/>
              <a:defRPr sz="1800"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○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■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●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○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■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●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○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■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0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5725" y="4663213"/>
            <a:ext cx="9235441" cy="51718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2800"/>
              <a:buFont typeface="Georgia"/>
              <a:buNone/>
              <a:defRPr sz="2800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800"/>
              <a:buFont typeface="Raleway Medium"/>
              <a:buChar char="●"/>
              <a:defRPr sz="1800"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○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■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●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○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■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●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○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03161"/>
              </a:buClr>
              <a:buSzPts val="1400"/>
              <a:buFont typeface="Raleway Medium"/>
              <a:buChar char="■"/>
              <a:defRPr>
                <a:solidFill>
                  <a:srgbClr val="203161"/>
                </a:solidFill>
                <a:latin typeface="Raleway Medium"/>
                <a:ea typeface="Raleway Medium"/>
                <a:cs typeface="Raleway Medium"/>
                <a:sym typeface="Raleway Medium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algn="r">
              <a:buNone/>
              <a:defRPr sz="1000" b="1">
                <a:solidFill>
                  <a:srgbClr val="203161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reet with palm trees and buildings&#10;&#10;Description automatically generated">
            <a:extLst>
              <a:ext uri="{FF2B5EF4-FFF2-40B4-BE49-F238E27FC236}">
                <a16:creationId xmlns:a16="http://schemas.microsoft.com/office/drawing/2014/main" id="{6871554E-2BCE-B083-B016-A3FE14B836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468" b="2818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B75F6CA-56E1-C4AD-64B8-4CD8A19E50B3}"/>
              </a:ext>
            </a:extLst>
          </p:cNvPr>
          <p:cNvSpPr/>
          <p:nvPr/>
        </p:nvSpPr>
        <p:spPr>
          <a:xfrm flipV="1">
            <a:off x="1" y="3615069"/>
            <a:ext cx="3795822" cy="1528428"/>
          </a:xfrm>
          <a:prstGeom prst="rect">
            <a:avLst/>
          </a:prstGeom>
          <a:solidFill>
            <a:srgbClr val="0068B5"/>
          </a:solidFill>
          <a:ln>
            <a:solidFill>
              <a:srgbClr val="0068B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p19"/>
          <p:cNvSpPr txBox="1">
            <a:spLocks noGrp="1"/>
          </p:cNvSpPr>
          <p:nvPr>
            <p:ph type="ctrTitle"/>
          </p:nvPr>
        </p:nvSpPr>
        <p:spPr>
          <a:xfrm>
            <a:off x="754101" y="4223589"/>
            <a:ext cx="4170175" cy="109097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FDD523"/>
                </a:solidFill>
                <a:latin typeface="Raleway" pitchFamily="2" charset="77"/>
              </a:rPr>
              <a:t>Destination Metrics</a:t>
            </a:r>
            <a:br>
              <a:rPr lang="en-US" sz="3200" b="1" dirty="0">
                <a:solidFill>
                  <a:srgbClr val="FDD523"/>
                </a:solidFill>
                <a:latin typeface="Raleway" pitchFamily="2" charset="77"/>
              </a:rPr>
            </a:br>
            <a:r>
              <a:rPr lang="en-US" sz="1800" b="1" dirty="0">
                <a:solidFill>
                  <a:schemeClr val="bg1"/>
                </a:solidFill>
                <a:latin typeface="Raleway" pitchFamily="2" charset="77"/>
              </a:rPr>
              <a:t>December 2023</a:t>
            </a:r>
            <a:endParaRPr sz="1800" b="1" dirty="0">
              <a:solidFill>
                <a:schemeClr val="bg1"/>
              </a:solidFill>
              <a:latin typeface="Raleway" pitchFamily="2" charset="77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70FB388A-E687-BF49-69DE-E3E22E0F54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10" y="3710395"/>
            <a:ext cx="2419339" cy="684258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216E41CC-0785-751D-0933-BAEACE5D2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719"/>
            <a:ext cx="7689506" cy="544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39700" indent="0">
              <a:buNone/>
            </a:pPr>
            <a:r>
              <a:rPr lang="en-US" dirty="0"/>
              <a:t>Expected Travel Spend</a:t>
            </a:r>
          </a:p>
        </p:txBody>
      </p:sp>
      <p:pic>
        <p:nvPicPr>
          <p:cNvPr id="3" name="Picture 2" descr="A graph of a travel budget&#10;&#10;Description automatically generated">
            <a:extLst>
              <a:ext uri="{FF2B5EF4-FFF2-40B4-BE49-F238E27FC236}">
                <a16:creationId xmlns:a16="http://schemas.microsoft.com/office/drawing/2014/main" id="{A984093D-B779-8453-B915-DAA0EEF4D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579498"/>
            <a:ext cx="7772400" cy="4268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225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4;p20">
            <a:extLst>
              <a:ext uri="{FF2B5EF4-FFF2-40B4-BE49-F238E27FC236}">
                <a16:creationId xmlns:a16="http://schemas.microsoft.com/office/drawing/2014/main" id="{72F292A8-6A83-D7B8-4A14-99AE3D8DE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8827477" cy="551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39700" indent="0">
              <a:buNone/>
            </a:pPr>
            <a:r>
              <a:rPr lang="en-US" dirty="0"/>
              <a:t>Future Financial Optimism</a:t>
            </a:r>
            <a:endParaRPr lang="en-US" sz="1600" i="1" dirty="0"/>
          </a:p>
        </p:txBody>
      </p:sp>
      <p:pic>
        <p:nvPicPr>
          <p:cNvPr id="5" name="Picture 4" descr="A graph with blue lines and numbers&#10;&#10;Description automatically generated">
            <a:extLst>
              <a:ext uri="{FF2B5EF4-FFF2-40B4-BE49-F238E27FC236}">
                <a16:creationId xmlns:a16="http://schemas.microsoft.com/office/drawing/2014/main" id="{3254E8B3-647D-D14D-8C0D-24D1AF89B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832"/>
          <a:stretch/>
        </p:blipFill>
        <p:spPr>
          <a:xfrm>
            <a:off x="213731" y="460622"/>
            <a:ext cx="8716537" cy="422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9403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04;p20">
            <a:extLst>
              <a:ext uri="{FF2B5EF4-FFF2-40B4-BE49-F238E27FC236}">
                <a16:creationId xmlns:a16="http://schemas.microsoft.com/office/drawing/2014/main" id="{72F292A8-6A83-D7B8-4A14-99AE3D8DEFB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8827477" cy="5513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39700" indent="0">
              <a:buNone/>
            </a:pPr>
            <a:r>
              <a:rPr lang="en-US" dirty="0"/>
              <a:t>Holiday Trips</a:t>
            </a:r>
            <a:endParaRPr lang="en-US" sz="1600" i="1" dirty="0"/>
          </a:p>
        </p:txBody>
      </p:sp>
      <p:pic>
        <p:nvPicPr>
          <p:cNvPr id="3" name="Picture 2" descr="A graph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D6753BD8-07E6-6EC0-7B45-E2DF4D0C4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205" y="551331"/>
            <a:ext cx="8210747" cy="41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048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128846EB-2D7A-C1B7-8233-7961828B2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09"/>
          <a:stretch/>
        </p:blipFill>
        <p:spPr>
          <a:xfrm>
            <a:off x="0" y="0"/>
            <a:ext cx="9261566" cy="5143500"/>
          </a:xfrm>
          <a:prstGeom prst="rect">
            <a:avLst/>
          </a:prstGeom>
        </p:spPr>
      </p:pic>
      <p:pic>
        <p:nvPicPr>
          <p:cNvPr id="4" name="Picture 3" descr="A large indoor arena with a large christmas tree&#10;&#10;Description automatically generated">
            <a:extLst>
              <a:ext uri="{FF2B5EF4-FFF2-40B4-BE49-F238E27FC236}">
                <a16:creationId xmlns:a16="http://schemas.microsoft.com/office/drawing/2014/main" id="{E5BF2361-D1F2-C0F4-675E-F065689D16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8" y="-1"/>
            <a:ext cx="9259988" cy="521054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A9B205-7BC3-5B43-EB31-6F836F01FC92}"/>
              </a:ext>
            </a:extLst>
          </p:cNvPr>
          <p:cNvSpPr/>
          <p:nvPr/>
        </p:nvSpPr>
        <p:spPr>
          <a:xfrm>
            <a:off x="0" y="1"/>
            <a:ext cx="9261566" cy="5143500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solidFill>
              <a:schemeClr val="dk1">
                <a:shade val="50000"/>
                <a:alpha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ctrTitle"/>
          </p:nvPr>
        </p:nvSpPr>
        <p:spPr>
          <a:xfrm>
            <a:off x="39583" y="-1"/>
            <a:ext cx="8837400" cy="863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Visitor Profile Snapshot</a:t>
            </a:r>
            <a:br>
              <a:rPr lang="en-US" sz="3200" dirty="0"/>
            </a:br>
            <a:r>
              <a:rPr lang="en-US" sz="3200" dirty="0"/>
              <a:t>Future Partners, September profile</a:t>
            </a:r>
            <a:endParaRPr sz="1800" dirty="0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C69C54-94E4-B342-4A0F-C5349DAD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94" y="4176719"/>
            <a:ext cx="2859578" cy="8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1576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623400" y="643359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Trends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8B46D0-C38A-8190-6817-0AE7B72FC3FF}"/>
              </a:ext>
            </a:extLst>
          </p:cNvPr>
          <p:cNvSpPr txBox="1"/>
          <p:nvPr/>
        </p:nvSpPr>
        <p:spPr>
          <a:xfrm>
            <a:off x="471340" y="1216059"/>
            <a:ext cx="61557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Decision Time to visit decreased by one week – from 55.4 days to 48.3.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itchFamily="2" charset="7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Average Travel Party and Daily Spending size was smaller than 2022, but on par with 2021.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Raleway" pitchFamily="2" charset="77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Daytrip visitors increasingly tend to be older. The average age of the daytrip traveler surveyed in 2022 was 8 years younger than in 2023.</a:t>
            </a:r>
          </a:p>
          <a:p>
            <a:pPr marL="285750" lvl="3" indent="-285750">
              <a:buFont typeface="Arial" panose="020B0604020202020204" pitchFamily="34" charset="0"/>
              <a:buChar char="•"/>
            </a:pPr>
            <a:endParaRPr lang="en-US" dirty="0">
              <a:latin typeface="Raleway" pitchFamily="2" charset="77"/>
            </a:endParaRPr>
          </a:p>
          <a:p>
            <a:pPr marL="285750" lvl="3" indent="-285750">
              <a:buFont typeface="Arial" panose="020B0604020202020204" pitchFamily="34" charset="0"/>
              <a:buChar char="•"/>
            </a:pPr>
            <a:r>
              <a:rPr lang="en-US" dirty="0">
                <a:latin typeface="Raleway" pitchFamily="2" charset="77"/>
              </a:rPr>
              <a:t>Daily spend tends to be at </a:t>
            </a:r>
            <a:r>
              <a:rPr lang="en-US">
                <a:latin typeface="Raleway" pitchFamily="2" charset="77"/>
              </a:rPr>
              <a:t>or above </a:t>
            </a:r>
            <a:r>
              <a:rPr lang="en-US" dirty="0">
                <a:latin typeface="Raleway" pitchFamily="2" charset="77"/>
              </a:rPr>
              <a:t>2021 levels for both day trippers and visitors, but reported average income remains below both 2022 and 2021.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12546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2023 Visitor Profile</a:t>
            </a:r>
            <a:endParaRPr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1EAF7D03-506C-01D9-2F9B-CC505EB5F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572700"/>
            <a:ext cx="7772400" cy="423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5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2023 Visitor Profile - Overnight</a:t>
            </a:r>
            <a:endParaRPr dirty="0"/>
          </a:p>
        </p:txBody>
      </p:sp>
      <p:pic>
        <p:nvPicPr>
          <p:cNvPr id="4" name="Picture 3" descr="A screenshot of a graph&#10;&#10;Description automatically generated">
            <a:extLst>
              <a:ext uri="{FF2B5EF4-FFF2-40B4-BE49-F238E27FC236}">
                <a16:creationId xmlns:a16="http://schemas.microsoft.com/office/drawing/2014/main" id="{F7FFAB20-F64E-4093-8409-F4371786F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00" y="457933"/>
            <a:ext cx="7772400" cy="422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43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September 2023 Visitor Profile - Daytrip</a:t>
            </a:r>
            <a:endParaRPr dirty="0"/>
          </a:p>
        </p:txBody>
      </p:sp>
      <p:pic>
        <p:nvPicPr>
          <p:cNvPr id="3" name="Picture 2" descr="A screenshot of a graph&#10;&#10;Description automatically generated">
            <a:extLst>
              <a:ext uri="{FF2B5EF4-FFF2-40B4-BE49-F238E27FC236}">
                <a16:creationId xmlns:a16="http://schemas.microsoft.com/office/drawing/2014/main" id="{B40AF8CA-4CD8-E8A4-9156-2A617874C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200" y="462870"/>
            <a:ext cx="7772400" cy="421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32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riding bicycles&#10;&#10;Description automatically generated">
            <a:extLst>
              <a:ext uri="{FF2B5EF4-FFF2-40B4-BE49-F238E27FC236}">
                <a16:creationId xmlns:a16="http://schemas.microsoft.com/office/drawing/2014/main" id="{128846EB-2D7A-C1B7-8233-7961828B2F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8709"/>
          <a:stretch/>
        </p:blipFill>
        <p:spPr>
          <a:xfrm>
            <a:off x="0" y="0"/>
            <a:ext cx="9261566" cy="5143500"/>
          </a:xfrm>
          <a:prstGeom prst="rect">
            <a:avLst/>
          </a:prstGeom>
        </p:spPr>
      </p:pic>
      <p:pic>
        <p:nvPicPr>
          <p:cNvPr id="4" name="Picture 3" descr="Hammocks on a beach with palm trees and grass&#10;&#10;Description automatically generated">
            <a:extLst>
              <a:ext uri="{FF2B5EF4-FFF2-40B4-BE49-F238E27FC236}">
                <a16:creationId xmlns:a16="http://schemas.microsoft.com/office/drawing/2014/main" id="{9C9D3FDB-0C21-4380-FC1A-BF9708A6A5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261566" cy="520963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A9B205-7BC3-5B43-EB31-6F836F01FC92}"/>
              </a:ext>
            </a:extLst>
          </p:cNvPr>
          <p:cNvSpPr/>
          <p:nvPr/>
        </p:nvSpPr>
        <p:spPr>
          <a:xfrm>
            <a:off x="0" y="0"/>
            <a:ext cx="9261566" cy="5143500"/>
          </a:xfrm>
          <a:prstGeom prst="rect">
            <a:avLst/>
          </a:prstGeom>
          <a:solidFill>
            <a:schemeClr val="dk1">
              <a:alpha val="25000"/>
            </a:schemeClr>
          </a:solidFill>
          <a:ln>
            <a:solidFill>
              <a:schemeClr val="dk1">
                <a:shade val="50000"/>
                <a:alpha val="50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>
                  <a:alpha val="50000"/>
                </a:schemeClr>
              </a:solidFill>
            </a:endParaRPr>
          </a:p>
        </p:txBody>
      </p:sp>
      <p:sp>
        <p:nvSpPr>
          <p:cNvPr id="99" name="Google Shape;99;p19"/>
          <p:cNvSpPr txBox="1">
            <a:spLocks noGrp="1"/>
          </p:cNvSpPr>
          <p:nvPr>
            <p:ph type="ctrTitle"/>
          </p:nvPr>
        </p:nvSpPr>
        <p:spPr>
          <a:xfrm>
            <a:off x="39583" y="-1"/>
            <a:ext cx="8837400" cy="863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Thank you!</a:t>
            </a:r>
            <a:endParaRPr sz="1800" dirty="0"/>
          </a:p>
        </p:txBody>
      </p:sp>
      <p:pic>
        <p:nvPicPr>
          <p:cNvPr id="11" name="Picture 10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0AC69C54-94E4-B342-4A0F-C5349DADD5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94" y="4176719"/>
            <a:ext cx="2859578" cy="808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07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5F476896-150E-6852-C8BB-A3091DF4E6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17487" y="162000"/>
            <a:ext cx="7689506" cy="544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39700" indent="0">
              <a:buNone/>
            </a:pPr>
            <a:r>
              <a:rPr lang="en-US" dirty="0"/>
              <a:t>New! Symphony Data in </a:t>
            </a:r>
            <a:br>
              <a:rPr lang="en-US" dirty="0"/>
            </a:br>
            <a:r>
              <a:rPr lang="en-US" dirty="0"/>
              <a:t>Destination Metrics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A842BE-1297-803D-0A20-2C0E933080D9}"/>
              </a:ext>
            </a:extLst>
          </p:cNvPr>
          <p:cNvSpPr txBox="1"/>
          <p:nvPr/>
        </p:nvSpPr>
        <p:spPr>
          <a:xfrm>
            <a:off x="466343" y="2084754"/>
            <a:ext cx="777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What’s Changing in This Report</a:t>
            </a:r>
            <a:endParaRPr lang="en-US" sz="18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3303B3-9737-4AFA-1B76-4C17BC9E102F}"/>
              </a:ext>
            </a:extLst>
          </p:cNvPr>
          <p:cNvSpPr txBox="1"/>
          <p:nvPr/>
        </p:nvSpPr>
        <p:spPr>
          <a:xfrm>
            <a:off x="466343" y="2436087"/>
            <a:ext cx="5652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Raleway" pitchFamily="2" charset="77"/>
              </a:rPr>
              <a:t>Standardized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Raleway" pitchFamily="2" charset="77"/>
              </a:rPr>
              <a:t>New sources included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/>
                </a:solidFill>
                <a:latin typeface="Raleway" pitchFamily="2" charset="77"/>
              </a:rPr>
              <a:t>More department metrics in report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59CD4FA-04D7-8C16-8A2D-4E5DA4F0F345}"/>
              </a:ext>
            </a:extLst>
          </p:cNvPr>
          <p:cNvSpPr txBox="1"/>
          <p:nvPr/>
        </p:nvSpPr>
        <p:spPr>
          <a:xfrm>
            <a:off x="466343" y="1075569"/>
            <a:ext cx="777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Tool Overview</a:t>
            </a:r>
            <a:endParaRPr lang="en-US" sz="1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86337B-6C2B-6B1B-9204-9FBFBC9D6FE8}"/>
              </a:ext>
            </a:extLst>
          </p:cNvPr>
          <p:cNvSpPr txBox="1"/>
          <p:nvPr/>
        </p:nvSpPr>
        <p:spPr>
          <a:xfrm>
            <a:off x="466343" y="1383346"/>
            <a:ext cx="50103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Symphony dashboard tool allows VSPC Team better access to data in one place. </a:t>
            </a:r>
          </a:p>
        </p:txBody>
      </p:sp>
      <p:pic>
        <p:nvPicPr>
          <p:cNvPr id="4" name="Picture 3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041171FE-EDF1-038D-C409-2BBD2C0EC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122006">
            <a:off x="6732834" y="782517"/>
            <a:ext cx="2255969" cy="12689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 descr="A screenshot of a report&#10;&#10;Description automatically generated">
            <a:extLst>
              <a:ext uri="{FF2B5EF4-FFF2-40B4-BE49-F238E27FC236}">
                <a16:creationId xmlns:a16="http://schemas.microsoft.com/office/drawing/2014/main" id="{8E51CAF0-E132-3574-F440-881C8A4C10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53719">
            <a:off x="5487544" y="1241352"/>
            <a:ext cx="1873041" cy="10535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Picture 14" descr="A screenshot of a data report&#10;&#10;Description automatically generated">
            <a:extLst>
              <a:ext uri="{FF2B5EF4-FFF2-40B4-BE49-F238E27FC236}">
                <a16:creationId xmlns:a16="http://schemas.microsoft.com/office/drawing/2014/main" id="{17FE0AB7-D664-0105-23F5-E45D4A331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5168" y="1974944"/>
            <a:ext cx="3050545" cy="17159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65147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2" descr="Monthly Performance Summary">
            <a:extLst>
              <a:ext uri="{FF2B5EF4-FFF2-40B4-BE49-F238E27FC236}">
                <a16:creationId xmlns:a16="http://schemas.microsoft.com/office/drawing/2014/main" id="{3238B681-9FA2-C66C-A09E-4CF43F4FFB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14566" r="11371" b="63014"/>
          <a:stretch/>
        </p:blipFill>
        <p:spPr>
          <a:xfrm>
            <a:off x="0" y="459660"/>
            <a:ext cx="9144000" cy="1543050"/>
          </a:xfrm>
          <a:prstGeom prst="rect">
            <a:avLst/>
          </a:prstGeom>
        </p:spPr>
      </p:pic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5F476896-150E-6852-C8BB-A3091DF4E6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86837" y="63555"/>
            <a:ext cx="7689506" cy="544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139700" indent="0">
              <a:buNone/>
            </a:pPr>
            <a:r>
              <a:rPr lang="en-US" sz="2000" dirty="0"/>
              <a:t>Monthly STR Snapshot: October 2023</a:t>
            </a:r>
          </a:p>
        </p:txBody>
      </p:sp>
      <p:pic>
        <p:nvPicPr>
          <p:cNvPr id="9" name="slide2" descr="Monthly Performance Summary">
            <a:extLst>
              <a:ext uri="{FF2B5EF4-FFF2-40B4-BE49-F238E27FC236}">
                <a16:creationId xmlns:a16="http://schemas.microsoft.com/office/drawing/2014/main" id="{2244C651-6A6E-6741-EDA9-CC6C7FF383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7" t="39243" r="944" b="23451"/>
          <a:stretch/>
        </p:blipFill>
        <p:spPr>
          <a:xfrm>
            <a:off x="186837" y="2126512"/>
            <a:ext cx="4473391" cy="2264735"/>
          </a:xfrm>
          <a:prstGeom prst="rect">
            <a:avLst/>
          </a:prstGeom>
        </p:spPr>
      </p:pic>
      <p:pic>
        <p:nvPicPr>
          <p:cNvPr id="13" name="Picture 12" descr="A graph with blue and yellow lines&#10;&#10;Description automatically generated">
            <a:extLst>
              <a:ext uri="{FF2B5EF4-FFF2-40B4-BE49-F238E27FC236}">
                <a16:creationId xmlns:a16="http://schemas.microsoft.com/office/drawing/2014/main" id="{3222452D-07AA-33E3-7B1B-0D5727ED92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228" y="2126512"/>
            <a:ext cx="4473391" cy="235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8191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EBCF-237D-C8EE-7D21-A46BF3D1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800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Year-to-Date Trends</a:t>
            </a:r>
          </a:p>
        </p:txBody>
      </p:sp>
      <p:pic>
        <p:nvPicPr>
          <p:cNvPr id="6" name="Picture 5" descr="A graph of different types of sales&#10;&#10;Description automatically generated with medium confidence">
            <a:extLst>
              <a:ext uri="{FF2B5EF4-FFF2-40B4-BE49-F238E27FC236}">
                <a16:creationId xmlns:a16="http://schemas.microsoft.com/office/drawing/2014/main" id="{D67D85FF-6823-44CC-F7D4-1DD7DB403D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1540"/>
          <a:stretch/>
        </p:blipFill>
        <p:spPr>
          <a:xfrm>
            <a:off x="64327" y="1015887"/>
            <a:ext cx="8767973" cy="19293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BD7AADB-82F4-4BF5-76B1-2DE0D3A6F64E}"/>
              </a:ext>
            </a:extLst>
          </p:cNvPr>
          <p:cNvSpPr txBox="1"/>
          <p:nvPr/>
        </p:nvSpPr>
        <p:spPr>
          <a:xfrm>
            <a:off x="311700" y="2945219"/>
            <a:ext cx="777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Takeaway</a:t>
            </a: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EE65D-10AE-6C72-6B33-0F38552BFCD6}"/>
              </a:ext>
            </a:extLst>
          </p:cNvPr>
          <p:cNvSpPr txBox="1"/>
          <p:nvPr/>
        </p:nvSpPr>
        <p:spPr>
          <a:xfrm>
            <a:off x="311700" y="3252996"/>
            <a:ext cx="50103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October 2022 saw abnormal increase in travel due to Hurricane Ian.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This benefited Pinellas County in both October and November last year.</a:t>
            </a:r>
          </a:p>
        </p:txBody>
      </p:sp>
    </p:spTree>
    <p:extLst>
      <p:ext uri="{BB962C8B-B14F-4D97-AF65-F5344CB8AC3E}">
        <p14:creationId xmlns:p14="http://schemas.microsoft.com/office/powerpoint/2010/main" val="967824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EBCF-237D-C8EE-7D21-A46BF3D1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800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Short-term Rental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7AADB-82F4-4BF5-76B1-2DE0D3A6F64E}"/>
              </a:ext>
            </a:extLst>
          </p:cNvPr>
          <p:cNvSpPr txBox="1"/>
          <p:nvPr/>
        </p:nvSpPr>
        <p:spPr>
          <a:xfrm>
            <a:off x="311700" y="2562914"/>
            <a:ext cx="777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Takeaway</a:t>
            </a: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EE65D-10AE-6C72-6B33-0F38552BFCD6}"/>
              </a:ext>
            </a:extLst>
          </p:cNvPr>
          <p:cNvSpPr txBox="1"/>
          <p:nvPr/>
        </p:nvSpPr>
        <p:spPr>
          <a:xfrm>
            <a:off x="311700" y="2863941"/>
            <a:ext cx="4175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Similar trends as hotel data reflected short-term rental data provided by Key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32 properties reporting 2666 active units</a:t>
            </a:r>
          </a:p>
        </p:txBody>
      </p:sp>
      <p:pic>
        <p:nvPicPr>
          <p:cNvPr id="7" name="Picture 6" descr="A screenshot of a graph&#10;&#10;Description automatically generated">
            <a:extLst>
              <a:ext uri="{FF2B5EF4-FFF2-40B4-BE49-F238E27FC236}">
                <a16:creationId xmlns:a16="http://schemas.microsoft.com/office/drawing/2014/main" id="{CE3AA688-FBD4-56AB-8DE6-7C16A61D18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0000"/>
          <a:stretch/>
        </p:blipFill>
        <p:spPr>
          <a:xfrm>
            <a:off x="44245" y="801663"/>
            <a:ext cx="4643509" cy="1477327"/>
          </a:xfrm>
          <a:prstGeom prst="rect">
            <a:avLst/>
          </a:prstGeom>
        </p:spPr>
      </p:pic>
      <p:pic>
        <p:nvPicPr>
          <p:cNvPr id="13" name="Picture 12" descr="A screenshot of a graph&#10;&#10;Description automatically generated">
            <a:extLst>
              <a:ext uri="{FF2B5EF4-FFF2-40B4-BE49-F238E27FC236}">
                <a16:creationId xmlns:a16="http://schemas.microsoft.com/office/drawing/2014/main" id="{81CFA040-3231-334D-D061-445E44AE3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0972" y="188005"/>
            <a:ext cx="4204109" cy="4516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2EBCF-237D-C8EE-7D21-A46BF3D10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188005"/>
            <a:ext cx="8520600" cy="572700"/>
          </a:xfrm>
        </p:spPr>
        <p:txBody>
          <a:bodyPr>
            <a:normAutofit fontScale="90000"/>
          </a:bodyPr>
          <a:lstStyle/>
          <a:p>
            <a:r>
              <a:rPr lang="en-US" dirty="0"/>
              <a:t>TDT Collections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BD7AADB-82F4-4BF5-76B1-2DE0D3A6F64E}"/>
              </a:ext>
            </a:extLst>
          </p:cNvPr>
          <p:cNvSpPr txBox="1"/>
          <p:nvPr/>
        </p:nvSpPr>
        <p:spPr>
          <a:xfrm>
            <a:off x="311700" y="2562914"/>
            <a:ext cx="77723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Helvetica" pitchFamily="2" charset="0"/>
              </a:rPr>
              <a:t>Takeaway</a:t>
            </a:r>
            <a:endParaRPr lang="en-US" sz="18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2EE65D-10AE-6C72-6B33-0F38552BFCD6}"/>
              </a:ext>
            </a:extLst>
          </p:cNvPr>
          <p:cNvSpPr txBox="1"/>
          <p:nvPr/>
        </p:nvSpPr>
        <p:spPr>
          <a:xfrm>
            <a:off x="311700" y="2863941"/>
            <a:ext cx="4175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TDT Collections down from last year due to Hurricane Ian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Raleway" pitchFamily="2" charset="77"/>
              </a:rPr>
              <a:t>However, numbers are in line with post-pandemic boon</a:t>
            </a:r>
          </a:p>
        </p:txBody>
      </p:sp>
      <p:graphicFrame>
        <p:nvGraphicFramePr>
          <p:cNvPr id="4" name="Table 9">
            <a:extLst>
              <a:ext uri="{FF2B5EF4-FFF2-40B4-BE49-F238E27FC236}">
                <a16:creationId xmlns:a16="http://schemas.microsoft.com/office/drawing/2014/main" id="{FFDAA18D-EFD1-A876-328E-EF1DDE7F44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7250365"/>
              </p:ext>
            </p:extLst>
          </p:nvPr>
        </p:nvGraphicFramePr>
        <p:xfrm>
          <a:off x="494900" y="965480"/>
          <a:ext cx="8196618" cy="9646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6103">
                  <a:extLst>
                    <a:ext uri="{9D8B030D-6E8A-4147-A177-3AD203B41FA5}">
                      <a16:colId xmlns:a16="http://schemas.microsoft.com/office/drawing/2014/main" val="3676996200"/>
                    </a:ext>
                  </a:extLst>
                </a:gridCol>
                <a:gridCol w="1366103">
                  <a:extLst>
                    <a:ext uri="{9D8B030D-6E8A-4147-A177-3AD203B41FA5}">
                      <a16:colId xmlns:a16="http://schemas.microsoft.com/office/drawing/2014/main" val="587294075"/>
                    </a:ext>
                  </a:extLst>
                </a:gridCol>
                <a:gridCol w="1366103">
                  <a:extLst>
                    <a:ext uri="{9D8B030D-6E8A-4147-A177-3AD203B41FA5}">
                      <a16:colId xmlns:a16="http://schemas.microsoft.com/office/drawing/2014/main" val="3779842609"/>
                    </a:ext>
                  </a:extLst>
                </a:gridCol>
                <a:gridCol w="1366103">
                  <a:extLst>
                    <a:ext uri="{9D8B030D-6E8A-4147-A177-3AD203B41FA5}">
                      <a16:colId xmlns:a16="http://schemas.microsoft.com/office/drawing/2014/main" val="4012075098"/>
                    </a:ext>
                  </a:extLst>
                </a:gridCol>
                <a:gridCol w="1366103">
                  <a:extLst>
                    <a:ext uri="{9D8B030D-6E8A-4147-A177-3AD203B41FA5}">
                      <a16:colId xmlns:a16="http://schemas.microsoft.com/office/drawing/2014/main" val="2280022123"/>
                    </a:ext>
                  </a:extLst>
                </a:gridCol>
                <a:gridCol w="1366103">
                  <a:extLst>
                    <a:ext uri="{9D8B030D-6E8A-4147-A177-3AD203B41FA5}">
                      <a16:colId xmlns:a16="http://schemas.microsoft.com/office/drawing/2014/main" val="2402672540"/>
                    </a:ext>
                  </a:extLst>
                </a:gridCol>
              </a:tblGrid>
              <a:tr h="446454">
                <a:tc>
                  <a:txBody>
                    <a:bodyPr/>
                    <a:lstStyle/>
                    <a:p>
                      <a:r>
                        <a:rPr lang="en-US" dirty="0"/>
                        <a:t>Gross Tax</a:t>
                      </a:r>
                    </a:p>
                  </a:txBody>
                  <a:tcPr>
                    <a:solidFill>
                      <a:srgbClr val="0068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2020</a:t>
                      </a:r>
                    </a:p>
                  </a:txBody>
                  <a:tcPr>
                    <a:solidFill>
                      <a:srgbClr val="0068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2021</a:t>
                      </a:r>
                    </a:p>
                  </a:txBody>
                  <a:tcPr>
                    <a:solidFill>
                      <a:srgbClr val="0068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2022</a:t>
                      </a:r>
                    </a:p>
                  </a:txBody>
                  <a:tcPr>
                    <a:solidFill>
                      <a:srgbClr val="0068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2023</a:t>
                      </a:r>
                    </a:p>
                  </a:txBody>
                  <a:tcPr>
                    <a:solidFill>
                      <a:srgbClr val="0068B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2024</a:t>
                      </a:r>
                    </a:p>
                  </a:txBody>
                  <a:tcPr>
                    <a:solidFill>
                      <a:srgbClr val="0068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08052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October Collections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$4.1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$3.5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5.9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$6.5 million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dirty="0"/>
                        <a:t>$6.0 million</a:t>
                      </a:r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58125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2483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jumping in the water&#10;&#10;Description automatically generated">
            <a:extLst>
              <a:ext uri="{FF2B5EF4-FFF2-40B4-BE49-F238E27FC236}">
                <a16:creationId xmlns:a16="http://schemas.microsoft.com/office/drawing/2014/main" id="{DF843137-816B-29E5-0D72-4930BCF1FC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0" b="8210"/>
          <a:stretch/>
        </p:blipFill>
        <p:spPr>
          <a:xfrm>
            <a:off x="0" y="0"/>
            <a:ext cx="9231040" cy="51435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DE6E89D-7000-2551-BCED-117F359744DD}"/>
              </a:ext>
            </a:extLst>
          </p:cNvPr>
          <p:cNvSpPr/>
          <p:nvPr/>
        </p:nvSpPr>
        <p:spPr>
          <a:xfrm>
            <a:off x="0" y="0"/>
            <a:ext cx="9231040" cy="5143500"/>
          </a:xfrm>
          <a:prstGeom prst="rect">
            <a:avLst/>
          </a:prstGeom>
          <a:solidFill>
            <a:schemeClr val="accent2">
              <a:alpha val="3076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Google Shape;99;p19"/>
          <p:cNvSpPr txBox="1">
            <a:spLocks noGrp="1"/>
          </p:cNvSpPr>
          <p:nvPr>
            <p:ph type="ctrTitle"/>
          </p:nvPr>
        </p:nvSpPr>
        <p:spPr>
          <a:xfrm>
            <a:off x="153300" y="193964"/>
            <a:ext cx="8837400" cy="86353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Traveler Sentiment</a:t>
            </a:r>
            <a:br>
              <a:rPr lang="en-US" sz="3200" dirty="0"/>
            </a:br>
            <a:r>
              <a:rPr lang="en-US" sz="2200" dirty="0"/>
              <a:t>State of the American Traveler, Future Partners</a:t>
            </a:r>
            <a:br>
              <a:rPr lang="en-US" sz="2200" dirty="0"/>
            </a:br>
            <a:r>
              <a:rPr lang="en-US" sz="2200" dirty="0"/>
              <a:t>October 2023</a:t>
            </a:r>
            <a:endParaRPr sz="2200" dirty="0"/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58633451-1F41-9185-7386-D4E0A02E9A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713" y="4117256"/>
            <a:ext cx="2942705" cy="832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305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5F476896-150E-6852-C8BB-A3091DF4E6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0"/>
            <a:ext cx="7689506" cy="544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39700" indent="0">
              <a:buNone/>
            </a:pPr>
            <a:r>
              <a:rPr lang="en-US" dirty="0"/>
              <a:t>Current Financial Sentiment</a:t>
            </a:r>
          </a:p>
        </p:txBody>
      </p:sp>
      <p:pic>
        <p:nvPicPr>
          <p:cNvPr id="3" name="Picture 2" descr="A graph with blue line and text&#10;&#10;Description automatically generated">
            <a:extLst>
              <a:ext uri="{FF2B5EF4-FFF2-40B4-BE49-F238E27FC236}">
                <a16:creationId xmlns:a16="http://schemas.microsoft.com/office/drawing/2014/main" id="{A3728B58-078A-A155-F25A-61F6C662D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341" y="446503"/>
            <a:ext cx="7772400" cy="430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8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4;p20">
            <a:extLst>
              <a:ext uri="{FF2B5EF4-FFF2-40B4-BE49-F238E27FC236}">
                <a16:creationId xmlns:a16="http://schemas.microsoft.com/office/drawing/2014/main" id="{216E41CC-0785-751D-0933-BAEACE5D2A7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28719"/>
            <a:ext cx="7689506" cy="54460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139700" indent="0">
              <a:buNone/>
            </a:pPr>
            <a:r>
              <a:rPr lang="en-US" dirty="0"/>
              <a:t>Current Travel Sentiment</a:t>
            </a:r>
          </a:p>
        </p:txBody>
      </p:sp>
      <p:pic>
        <p:nvPicPr>
          <p:cNvPr id="4" name="Picture 3" descr="A graph with blue line&#10;&#10;Description automatically generated">
            <a:extLst>
              <a:ext uri="{FF2B5EF4-FFF2-40B4-BE49-F238E27FC236}">
                <a16:creationId xmlns:a16="http://schemas.microsoft.com/office/drawing/2014/main" id="{9455D603-59F1-B1F0-5785-6B8226B622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608" y="560061"/>
            <a:ext cx="7772400" cy="426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67402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ec1062e-7d01-4ec4-a436-d6e1ce293c3a">
      <Terms xmlns="http://schemas.microsoft.com/office/infopath/2007/PartnerControls"/>
    </lcf76f155ced4ddcb4097134ff3c332f>
    <TaxCatchAll xmlns="363a5cc2-1704-4a37-97fa-af7a88216813" xsi:nil="true"/>
    <SharedWithUsers xmlns="58f6a8ab-452b-4a92-b840-0aa025fdc4d0">
      <UserInfo>
        <DisplayName>Brosey, Peter J</DisplayName>
        <AccountId>411</AccountId>
        <AccountType/>
      </UserInfo>
      <UserInfo>
        <DisplayName>Public Affairs PowerPoint, Assembly</DisplayName>
        <AccountId>7882</AccountId>
        <AccountType/>
      </UserInfo>
      <UserInfo>
        <DisplayName>Eggleston, Daniel S</DisplayName>
        <AccountId>407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FECF319E028CD479B34E3DB6C4E4623" ma:contentTypeVersion="14" ma:contentTypeDescription="Create a new document." ma:contentTypeScope="" ma:versionID="6231d8c71c28fea5d7d40a71e03c714f">
  <xsd:schema xmlns:xsd="http://www.w3.org/2001/XMLSchema" xmlns:xs="http://www.w3.org/2001/XMLSchema" xmlns:p="http://schemas.microsoft.com/office/2006/metadata/properties" xmlns:ns2="1ec1062e-7d01-4ec4-a436-d6e1ce293c3a" xmlns:ns3="58f6a8ab-452b-4a92-b840-0aa025fdc4d0" xmlns:ns4="363a5cc2-1704-4a37-97fa-af7a88216813" targetNamespace="http://schemas.microsoft.com/office/2006/metadata/properties" ma:root="true" ma:fieldsID="e66fd92fd3a90d67b0f8558e4334726e" ns2:_="" ns3:_="" ns4:_="">
    <xsd:import namespace="1ec1062e-7d01-4ec4-a436-d6e1ce293c3a"/>
    <xsd:import namespace="58f6a8ab-452b-4a92-b840-0aa025fdc4d0"/>
    <xsd:import namespace="363a5cc2-1704-4a37-97fa-af7a882168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c1062e-7d01-4ec4-a436-d6e1ce293c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9fdb58af-1696-4d9b-8664-baec0edd814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f6a8ab-452b-4a92-b840-0aa025fdc4d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3a5cc2-1704-4a37-97fa-af7a8821681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1ec37274-152b-498c-8a66-c558c9ddf0eb}" ma:internalName="TaxCatchAll" ma:showField="CatchAllData" ma:web="363a5cc2-1704-4a37-97fa-af7a882168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AB60533-F347-4957-BEE7-ED8918F64FAC}">
  <ds:schemaRefs>
    <ds:schemaRef ds:uri="1ec1062e-7d01-4ec4-a436-d6e1ce293c3a"/>
    <ds:schemaRef ds:uri="http://purl.org/dc/dcmitype/"/>
    <ds:schemaRef ds:uri="http://schemas.microsoft.com/office/2006/documentManagement/types"/>
    <ds:schemaRef ds:uri="58f6a8ab-452b-4a92-b840-0aa025fdc4d0"/>
    <ds:schemaRef ds:uri="363a5cc2-1704-4a37-97fa-af7a88216813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CB72AD38-A939-43FB-B5FB-2D8D8B609C73}">
  <ds:schemaRefs>
    <ds:schemaRef ds:uri="1ec1062e-7d01-4ec4-a436-d6e1ce293c3a"/>
    <ds:schemaRef ds:uri="363a5cc2-1704-4a37-97fa-af7a88216813"/>
    <ds:schemaRef ds:uri="58f6a8ab-452b-4a92-b840-0aa025fdc4d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30982B4-B104-4CAD-BD9A-5BEE2EAE9C9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30638</TotalTime>
  <Words>333</Words>
  <Application>Microsoft Macintosh PowerPoint</Application>
  <PresentationFormat>On-screen Show (16:9)</PresentationFormat>
  <Paragraphs>61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Helvetica</vt:lpstr>
      <vt:lpstr>Raleway Medium</vt:lpstr>
      <vt:lpstr>Raleway</vt:lpstr>
      <vt:lpstr>Georgia</vt:lpstr>
      <vt:lpstr>Simple Light</vt:lpstr>
      <vt:lpstr>Destination Metrics December 2023</vt:lpstr>
      <vt:lpstr>New! Symphony Data in  Destination Metrics</vt:lpstr>
      <vt:lpstr>Monthly STR Snapshot: October 2023</vt:lpstr>
      <vt:lpstr>Year-to-Date Trends</vt:lpstr>
      <vt:lpstr>Short-term Rental</vt:lpstr>
      <vt:lpstr>TDT Collections</vt:lpstr>
      <vt:lpstr>Traveler Sentiment State of the American Traveler, Future Partners October 2023</vt:lpstr>
      <vt:lpstr>Current Financial Sentiment</vt:lpstr>
      <vt:lpstr>Current Travel Sentiment</vt:lpstr>
      <vt:lpstr>Expected Travel Spend</vt:lpstr>
      <vt:lpstr>Future Financial Optimism</vt:lpstr>
      <vt:lpstr>Holiday Trips</vt:lpstr>
      <vt:lpstr>Visitor Profile Snapshot Future Partners, September profile</vt:lpstr>
      <vt:lpstr>September Trends</vt:lpstr>
      <vt:lpstr>September 2023 Visitor Profile</vt:lpstr>
      <vt:lpstr>September 2023 Visitor Profile - Overnight</vt:lpstr>
      <vt:lpstr>September 2023 Visitor Profile - Daytrip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TDC Update March 29, 2023</dc:title>
  <cp:lastModifiedBy>Kirsch, Eddie</cp:lastModifiedBy>
  <cp:revision>101</cp:revision>
  <dcterms:modified xsi:type="dcterms:W3CDTF">2023-12-12T16:22:03Z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0x0101000FECF319E028CD479B34E3DB6C4E4623</vt:lpwstr>
  </property>
  <property fmtid="{D5CDD505-2E9C-101B-9397-08002B2CF9AE}" pid="3" name="MediaServiceImageTags">
    <vt:lpwstr/>
  </property>
</Properties>
</file>