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2" r:id="rId4"/>
  </p:sldMasterIdLst>
  <p:notesMasterIdLst>
    <p:notesMasterId r:id="rId11"/>
  </p:notesMasterIdLst>
  <p:sldIdLst>
    <p:sldId id="284" r:id="rId5"/>
    <p:sldId id="320" r:id="rId6"/>
    <p:sldId id="328" r:id="rId7"/>
    <p:sldId id="323" r:id="rId8"/>
    <p:sldId id="270" r:id="rId9"/>
    <p:sldId id="27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dges, Katie" initials="BK" lastIdx="4" clrIdx="0">
    <p:extLst>
      <p:ext uri="{19B8F6BF-5375-455C-9EA6-DF929625EA0E}">
        <p15:presenceInfo xmlns:p15="http://schemas.microsoft.com/office/powerpoint/2012/main" userId="S::bcc91282@bcc.pinellas.gov::ab29bfa4-761b-4687-93f4-7824c21e9b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066"/>
    <a:srgbClr val="FCD523"/>
    <a:srgbClr val="B42632"/>
    <a:srgbClr val="FEFDFC"/>
    <a:srgbClr val="1F3161"/>
    <a:srgbClr val="FF6600"/>
    <a:srgbClr val="00FDF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54796-A31A-4EFE-8EE0-DC4BE073A47D}" v="13" dt="2023-10-24T14:23:10.7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33" autoAdjust="0"/>
    <p:restoredTop sz="95221"/>
  </p:normalViewPr>
  <p:slideViewPr>
    <p:cSldViewPr snapToGrid="0">
      <p:cViewPr varScale="1">
        <p:scale>
          <a:sx n="62" d="100"/>
          <a:sy n="62" d="100"/>
        </p:scale>
        <p:origin x="6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ylor, Mariah" userId="c0341cdc-11a0-491a-a1a2-bbe60c71c73c" providerId="ADAL" clId="{20154796-A31A-4EFE-8EE0-DC4BE073A47D}"/>
    <pc:docChg chg="modSld">
      <pc:chgData name="Kaylor, Mariah" userId="c0341cdc-11a0-491a-a1a2-bbe60c71c73c" providerId="ADAL" clId="{20154796-A31A-4EFE-8EE0-DC4BE073A47D}" dt="2023-10-24T14:23:10.713" v="13" actId="255"/>
      <pc:docMkLst>
        <pc:docMk/>
      </pc:docMkLst>
      <pc:sldChg chg="modSp mod">
        <pc:chgData name="Kaylor, Mariah" userId="c0341cdc-11a0-491a-a1a2-bbe60c71c73c" providerId="ADAL" clId="{20154796-A31A-4EFE-8EE0-DC4BE073A47D}" dt="2023-10-24T14:23:10.713" v="13" actId="255"/>
        <pc:sldMkLst>
          <pc:docMk/>
          <pc:sldMk cId="3335221553" sldId="320"/>
        </pc:sldMkLst>
        <pc:spChg chg="mod">
          <ac:chgData name="Kaylor, Mariah" userId="c0341cdc-11a0-491a-a1a2-bbe60c71c73c" providerId="ADAL" clId="{20154796-A31A-4EFE-8EE0-DC4BE073A47D}" dt="2023-10-24T14:21:50.471" v="0" actId="255"/>
          <ac:spMkLst>
            <pc:docMk/>
            <pc:sldMk cId="3335221553" sldId="320"/>
            <ac:spMk id="3" creationId="{F6E788BD-EDC6-DB12-A512-89DB21486231}"/>
          </ac:spMkLst>
        </pc:spChg>
        <pc:graphicFrameChg chg="mod">
          <ac:chgData name="Kaylor, Mariah" userId="c0341cdc-11a0-491a-a1a2-bbe60c71c73c" providerId="ADAL" clId="{20154796-A31A-4EFE-8EE0-DC4BE073A47D}" dt="2023-10-24T14:22:32.450" v="5" actId="255"/>
          <ac:graphicFrameMkLst>
            <pc:docMk/>
            <pc:sldMk cId="3335221553" sldId="320"/>
            <ac:graphicFrameMk id="4" creationId="{678B88CE-EA2A-B007-583D-069A37896983}"/>
          </ac:graphicFrameMkLst>
        </pc:graphicFrameChg>
        <pc:graphicFrameChg chg="mod">
          <ac:chgData name="Kaylor, Mariah" userId="c0341cdc-11a0-491a-a1a2-bbe60c71c73c" providerId="ADAL" clId="{20154796-A31A-4EFE-8EE0-DC4BE073A47D}" dt="2023-10-24T14:23:10.713" v="13" actId="255"/>
          <ac:graphicFrameMkLst>
            <pc:docMk/>
            <pc:sldMk cId="3335221553" sldId="320"/>
            <ac:graphicFrameMk id="5" creationId="{D110A1C6-6D73-A1BD-4244-CF3AB014DDE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430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Overnight Visitors</c:v>
                </c:pt>
                <c:pt idx="1">
                  <c:v>Room Nights</c:v>
                </c:pt>
              </c:strCache>
            </c:strRef>
          </c:cat>
          <c:val>
            <c:numRef>
              <c:f>Sheet1!$B$2:$B$3</c:f>
              <c:numCache>
                <c:formatCode>_(* #,##0_);_(* \(#,##0\);_(* "-"??_);_(@_)</c:formatCode>
                <c:ptCount val="2"/>
                <c:pt idx="0">
                  <c:v>5052</c:v>
                </c:pt>
                <c:pt idx="1">
                  <c:v>4183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DD3-4159-AC33-94E4843D6F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Aug-23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430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Overnight Visitors</c:v>
                </c:pt>
                <c:pt idx="1">
                  <c:v>Room Nights</c:v>
                </c:pt>
              </c:strCache>
            </c:strRef>
          </c:cat>
          <c:val>
            <c:numRef>
              <c:f>Sheet1!$C$2:$C$3</c:f>
              <c:numCache>
                <c:formatCode>#,##0</c:formatCode>
                <c:ptCount val="2"/>
                <c:pt idx="0" formatCode="_(* #,##0_);_(* \(#,##0\);_(* &quot;-&quot;??_);_(@_)">
                  <c:v>11489</c:v>
                </c:pt>
                <c:pt idx="1">
                  <c:v>9642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DD3-4159-AC33-94E4843D6FB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62800888"/>
        <c:axId val="462801216"/>
      </c:barChart>
      <c:catAx>
        <c:axId val="462800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4306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801216"/>
        <c:crosses val="autoZero"/>
        <c:auto val="1"/>
        <c:lblAlgn val="ctr"/>
        <c:lblOffset val="100"/>
        <c:noMultiLvlLbl val="0"/>
      </c:catAx>
      <c:valAx>
        <c:axId val="462801216"/>
        <c:scaling>
          <c:orientation val="minMax"/>
        </c:scaling>
        <c:delete val="1"/>
        <c:axPos val="l"/>
        <c:numFmt formatCode="_(* #,##0_);_(* \(#,##0\);_(* &quot;-&quot;??_);_(@_)" sourceLinked="1"/>
        <c:majorTickMark val="none"/>
        <c:minorTickMark val="none"/>
        <c:tickLblPos val="nextTo"/>
        <c:crossAx val="462800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4306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7.1013851335577638E-2"/>
          <c:w val="0.93643086856956936"/>
          <c:h val="0.72860658801649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Aug-22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6937897235971391E-3"/>
                  <c:y val="7.407527524157989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243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5257842904158271"/>
                      <c:h val="0.151994524664312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283E-42B9-B984-0F4F3CFE6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430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Direct Economic Impact</c:v>
                </c:pt>
              </c:strCache>
            </c:strRef>
          </c:cat>
          <c:val>
            <c:numRef>
              <c:f>Sheet1!$B$2</c:f>
              <c:numCache>
                <c:formatCode>"$"#,##0.00_);[Red]\("$"#,##0.00\)</c:formatCode>
                <c:ptCount val="1"/>
                <c:pt idx="0">
                  <c:v>2784145.84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83E-42B9-B984-0F4F3CFE69D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Aug-23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6140279827039708E-3"/>
                  <c:y val="-3.5504129846870088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24306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95726488920338"/>
                      <c:h val="9.740975579343021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283E-42B9-B984-0F4F3CFE69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4306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Direct Economic Impact</c:v>
                </c:pt>
              </c:strCache>
            </c:strRef>
          </c:cat>
          <c:val>
            <c:numRef>
              <c:f>Sheet1!$C$2</c:f>
              <c:numCache>
                <c:formatCode>"$"#,##0.00_);[Red]\("$"#,##0.00\)</c:formatCode>
                <c:ptCount val="1"/>
                <c:pt idx="0">
                  <c:v>5663878.8700000001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83E-42B9-B984-0F4F3CFE69D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67098128"/>
        <c:axId val="767098784"/>
      </c:barChart>
      <c:catAx>
        <c:axId val="767098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43066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67098784"/>
        <c:crosses val="autoZero"/>
        <c:auto val="1"/>
        <c:lblAlgn val="ctr"/>
        <c:lblOffset val="100"/>
        <c:noMultiLvlLbl val="0"/>
      </c:catAx>
      <c:valAx>
        <c:axId val="767098784"/>
        <c:scaling>
          <c:orientation val="minMax"/>
        </c:scaling>
        <c:delete val="1"/>
        <c:axPos val="l"/>
        <c:numFmt formatCode="&quot;$&quot;#,##0.00_);[Red]\(&quot;$&quot;#,##0.00\)" sourceLinked="1"/>
        <c:majorTickMark val="none"/>
        <c:minorTickMark val="none"/>
        <c:tickLblPos val="nextTo"/>
        <c:crossAx val="767098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43066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200" b="1" dirty="0">
                <a:solidFill>
                  <a:srgbClr val="1F3161"/>
                </a:solidFill>
              </a:rPr>
              <a:t>Market Segment Breakdown</a:t>
            </a:r>
          </a:p>
        </c:rich>
      </c:tx>
      <c:layout>
        <c:manualLayout>
          <c:xMode val="edge"/>
          <c:yMode val="edge"/>
          <c:x val="0.19433131422634642"/>
          <c:y val="1.307011516452393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# of Events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22"/>
              <c:layout>
                <c:manualLayout>
                  <c:x val="-3.9731452919792524E-3"/>
                  <c:y val="-2.36000291630213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1F316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Sheet1!$A$2:$A$24</c:f>
              <c:strCache>
                <c:ptCount val="23"/>
                <c:pt idx="0">
                  <c:v>Rugby</c:v>
                </c:pt>
                <c:pt idx="1">
                  <c:v>Tennis</c:v>
                </c:pt>
                <c:pt idx="2">
                  <c:v>MultiSport</c:v>
                </c:pt>
                <c:pt idx="3">
                  <c:v>Lacrosse</c:v>
                </c:pt>
                <c:pt idx="4">
                  <c:v>Gymnastics</c:v>
                </c:pt>
                <c:pt idx="5">
                  <c:v>Fishing</c:v>
                </c:pt>
                <c:pt idx="6">
                  <c:v>Festival</c:v>
                </c:pt>
                <c:pt idx="7">
                  <c:v>Diversity</c:v>
                </c:pt>
                <c:pt idx="8">
                  <c:v>Ice Skating</c:v>
                </c:pt>
                <c:pt idx="9">
                  <c:v>Cheer/Dance</c:v>
                </c:pt>
                <c:pt idx="10">
                  <c:v>Bowling</c:v>
                </c:pt>
                <c:pt idx="11">
                  <c:v>Soccer</c:v>
                </c:pt>
                <c:pt idx="12">
                  <c:v>Football</c:v>
                </c:pt>
                <c:pt idx="13">
                  <c:v>Cycling</c:v>
                </c:pt>
                <c:pt idx="14">
                  <c:v>Water Sports</c:v>
                </c:pt>
                <c:pt idx="15">
                  <c:v>Hockey</c:v>
                </c:pt>
                <c:pt idx="16">
                  <c:v>Basketball</c:v>
                </c:pt>
                <c:pt idx="17">
                  <c:v>Golf</c:v>
                </c:pt>
                <c:pt idx="18">
                  <c:v>Running/Challenge</c:v>
                </c:pt>
                <c:pt idx="19">
                  <c:v>Aquatic</c:v>
                </c:pt>
                <c:pt idx="20">
                  <c:v>Volleyball</c:v>
                </c:pt>
                <c:pt idx="21">
                  <c:v>Baseball</c:v>
                </c:pt>
                <c:pt idx="22">
                  <c:v>Softball</c:v>
                </c:pt>
              </c:strCache>
            </c:str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1</c:v>
                </c:pt>
                <c:pt idx="11">
                  <c:v>2</c:v>
                </c:pt>
                <c:pt idx="12">
                  <c:v>2</c:v>
                </c:pt>
                <c:pt idx="13">
                  <c:v>3</c:v>
                </c:pt>
                <c:pt idx="14">
                  <c:v>4</c:v>
                </c:pt>
                <c:pt idx="15">
                  <c:v>5</c:v>
                </c:pt>
                <c:pt idx="16">
                  <c:v>5</c:v>
                </c:pt>
                <c:pt idx="17">
                  <c:v>5</c:v>
                </c:pt>
                <c:pt idx="18">
                  <c:v>6</c:v>
                </c:pt>
                <c:pt idx="19">
                  <c:v>10</c:v>
                </c:pt>
                <c:pt idx="20">
                  <c:v>13</c:v>
                </c:pt>
                <c:pt idx="21">
                  <c:v>23</c:v>
                </c:pt>
                <c:pt idx="2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71-4D96-94E0-A15ACDA3ADA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20965760"/>
        <c:axId val="920964776"/>
        <c:axId val="0"/>
      </c:bar3DChart>
      <c:catAx>
        <c:axId val="9209657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500" b="0" i="0" u="none" strike="noStrike" kern="1200" baseline="0">
                <a:solidFill>
                  <a:srgbClr val="1F316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20964776"/>
        <c:crosses val="autoZero"/>
        <c:auto val="1"/>
        <c:lblAlgn val="ctr"/>
        <c:lblOffset val="100"/>
        <c:noMultiLvlLbl val="0"/>
      </c:catAx>
      <c:valAx>
        <c:axId val="920964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92096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1F316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F731D-E425-4737-B288-EC7567B985B9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83438-F6F0-4E07-B493-8B894EFCEB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746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83438-F6F0-4E07-B493-8B894EFCEB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667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4" y="1141010"/>
            <a:ext cx="2178673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564" y="2143156"/>
            <a:ext cx="7193280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CADB72-3851-7308-8377-97A39496E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125" y="4357688"/>
            <a:ext cx="7192963" cy="1150937"/>
          </a:xfrm>
        </p:spPr>
        <p:txBody>
          <a:bodyPr/>
          <a:lstStyle>
            <a:lvl1pPr marL="0" indent="0">
              <a:buNone/>
              <a:defRPr b="0" i="0" spc="3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1DF04-7370-C21D-E2DA-220AD062F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5787"/>
          <a:stretch/>
        </p:blipFill>
        <p:spPr>
          <a:xfrm>
            <a:off x="0" y="0"/>
            <a:ext cx="2994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477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985867" cy="1325563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8405A-AC79-67B5-6440-E3AE40FD0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6"/>
          <a:stretch/>
        </p:blipFill>
        <p:spPr>
          <a:xfrm>
            <a:off x="11678740" y="-133953"/>
            <a:ext cx="579936" cy="703524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C1EE403-A6F0-7D6F-5291-38324392AC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511780E-ED3B-C6A9-82FB-68492D80D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80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130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1F1BB-A99B-B5B9-6BF2-A50EBD1B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79579" cy="1325563"/>
          </a:xfrm>
        </p:spPr>
        <p:txBody>
          <a:bodyPr>
            <a:normAutofit/>
          </a:bodyPr>
          <a:lstStyle>
            <a:lvl1pPr algn="ctr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2DADDA-C662-83B3-E0E4-89D88A479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1102" y="2035175"/>
            <a:ext cx="5157786" cy="4154488"/>
          </a:xfrm>
        </p:spPr>
        <p:txBody>
          <a:bodyPr/>
          <a:lstStyle>
            <a:lvl1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6603A-DD2C-7FE2-C6E6-6834405FB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6"/>
          <a:stretch/>
        </p:blipFill>
        <p:spPr>
          <a:xfrm rot="10800000">
            <a:off x="-161879" y="-133953"/>
            <a:ext cx="579936" cy="70352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394017-9FC9-285D-F5E5-0B89E4C0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035175"/>
            <a:ext cx="5086350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161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1F1BB-A99B-B5B9-6BF2-A50EBD1B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79579" cy="1325563"/>
          </a:xfrm>
        </p:spPr>
        <p:txBody>
          <a:bodyPr>
            <a:normAutofit/>
          </a:bodyPr>
          <a:lstStyle>
            <a:lvl1pPr algn="ctr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76FB978-48B2-F57E-3516-E98B77960F4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507163" y="2035175"/>
            <a:ext cx="5018087" cy="4154488"/>
          </a:xfrm>
        </p:spPr>
        <p:txBody>
          <a:bodyPr/>
          <a:lstStyle>
            <a:lvl1pPr marL="0" indent="0">
              <a:buFontTx/>
              <a:buNone/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C8CE98-DBFD-D85F-A203-7F81ACDAEE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6"/>
          <a:stretch/>
        </p:blipFill>
        <p:spPr>
          <a:xfrm rot="10800000">
            <a:off x="-161879" y="-133953"/>
            <a:ext cx="579936" cy="70352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5A1F17-780C-7B48-13CB-60061A91A1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035175"/>
            <a:ext cx="5086350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653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32" y="3072384"/>
            <a:ext cx="5231743" cy="1288289"/>
          </a:xfrm>
        </p:spPr>
        <p:txBody>
          <a:bodyPr>
            <a:noAutofit/>
          </a:bodyPr>
          <a:lstStyle>
            <a:lvl1pPr algn="l">
              <a:defRPr sz="40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93047B-E351-9FED-DE5D-A69E439F7026}"/>
              </a:ext>
            </a:extLst>
          </p:cNvPr>
          <p:cNvGrpSpPr/>
          <p:nvPr userDrawn="1"/>
        </p:nvGrpSpPr>
        <p:grpSpPr>
          <a:xfrm>
            <a:off x="-440315" y="-836965"/>
            <a:ext cx="13341350" cy="1160962"/>
            <a:chOff x="-98939" y="-580483"/>
            <a:chExt cx="13341350" cy="1160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C7A072-B96D-50D9-17AA-7323CD26E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756" b="3063"/>
            <a:stretch/>
          </p:blipFill>
          <p:spPr>
            <a:xfrm rot="16200000">
              <a:off x="2730471" y="-3409893"/>
              <a:ext cx="1160961" cy="68197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398C47-2BA2-E1B3-D37D-A97D62D4B1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756"/>
            <a:stretch/>
          </p:blipFill>
          <p:spPr>
            <a:xfrm rot="16200000">
              <a:off x="9144310" y="-3517621"/>
              <a:ext cx="1160961" cy="7035240"/>
            </a:xfrm>
            <a:prstGeom prst="rect">
              <a:avLst/>
            </a:prstGeom>
          </p:spPr>
        </p:pic>
      </p:grp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C5EBA85-E378-9B0B-668A-88D1053CED6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65831" y="865632"/>
            <a:ext cx="5231743" cy="2049018"/>
          </a:xfrm>
        </p:spPr>
        <p:txBody>
          <a:bodyPr/>
          <a:lstStyle>
            <a:lvl1pPr marL="0" indent="0">
              <a:buFontTx/>
              <a:buNone/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ED342B0-16A7-11E5-9EB9-8DC4C6216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65862" y="995140"/>
            <a:ext cx="5086350" cy="519452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4D09C676-FE63-BAB5-2B36-FFD4D5689E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5830" y="4769223"/>
            <a:ext cx="5231743" cy="1420439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81110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832" y="672637"/>
            <a:ext cx="10660336" cy="1288289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893047B-E351-9FED-DE5D-A69E439F7026}"/>
              </a:ext>
            </a:extLst>
          </p:cNvPr>
          <p:cNvGrpSpPr/>
          <p:nvPr userDrawn="1"/>
        </p:nvGrpSpPr>
        <p:grpSpPr>
          <a:xfrm rot="10800000">
            <a:off x="-440315" y="6465918"/>
            <a:ext cx="13341350" cy="1160962"/>
            <a:chOff x="-98939" y="-580483"/>
            <a:chExt cx="13341350" cy="116096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C7A072-B96D-50D9-17AA-7323CD26E26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756" b="3063"/>
            <a:stretch/>
          </p:blipFill>
          <p:spPr>
            <a:xfrm rot="16200000">
              <a:off x="2730471" y="-3409893"/>
              <a:ext cx="1160961" cy="681978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398C47-2BA2-E1B3-D37D-A97D62D4B1F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756"/>
            <a:stretch/>
          </p:blipFill>
          <p:spPr>
            <a:xfrm rot="16200000">
              <a:off x="9144310" y="-3517621"/>
              <a:ext cx="1160961" cy="7035240"/>
            </a:xfrm>
            <a:prstGeom prst="rect">
              <a:avLst/>
            </a:prstGeom>
          </p:spPr>
        </p:pic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9E7561F-451F-F957-815E-B64CF9BB951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5832" y="2261566"/>
            <a:ext cx="5160306" cy="38254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CBC5414-2869-2009-8319-42217FA4B88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10325" y="2262188"/>
            <a:ext cx="5016500" cy="38242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 err="1"/>
              <a:t>Nullenis</a:t>
            </a:r>
            <a:r>
              <a:rPr lang="en-US" dirty="0"/>
              <a:t> sit voles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eum</a:t>
            </a:r>
            <a:r>
              <a:rPr lang="en-US" dirty="0"/>
              <a:t>, </a:t>
            </a:r>
            <a:r>
              <a:rPr lang="en-US" dirty="0" err="1"/>
              <a:t>torem</a:t>
            </a:r>
            <a:r>
              <a:rPr lang="en-US" dirty="0"/>
              <a:t> </a:t>
            </a:r>
            <a:r>
              <a:rPr lang="en-US" dirty="0" err="1"/>
              <a:t>inum</a:t>
            </a:r>
            <a:r>
              <a:rPr lang="en-US" dirty="0"/>
              <a:t> </a:t>
            </a:r>
            <a:r>
              <a:rPr lang="en-US" dirty="0" err="1"/>
              <a:t>evenim</a:t>
            </a:r>
            <a:r>
              <a:rPr lang="en-US" dirty="0"/>
              <a:t> </a:t>
            </a:r>
            <a:r>
              <a:rPr lang="en-US" dirty="0" err="1"/>
              <a:t>hiatas</a:t>
            </a:r>
            <a:r>
              <a:rPr lang="en-US" dirty="0"/>
              <a:t> </a:t>
            </a:r>
            <a:r>
              <a:rPr lang="en-US" dirty="0" err="1"/>
              <a:t>el</a:t>
            </a:r>
            <a:r>
              <a:rPr lang="en-US" dirty="0"/>
              <a:t> </a:t>
            </a:r>
            <a:r>
              <a:rPr lang="en-US" dirty="0" err="1"/>
              <a:t>idelenis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382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2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316915" cy="1854200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38EA8-E773-4C1F-F7B8-703B9F6B13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2"/>
          <a:stretch/>
        </p:blipFill>
        <p:spPr>
          <a:xfrm>
            <a:off x="7729053" y="3311907"/>
            <a:ext cx="4462947" cy="3546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E46509-9618-240D-89DA-D11AB81A99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053" y="0"/>
            <a:ext cx="4462947" cy="342900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000F1D1-C1DA-39E0-E7A9-0BDEDF5F96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557401"/>
            <a:ext cx="6316914" cy="382547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659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_Yl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38DE4A-2789-E613-BC03-86B7865BD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4927" r="63019" b="23804"/>
          <a:stretch/>
        </p:blipFill>
        <p:spPr>
          <a:xfrm rot="10800000">
            <a:off x="0" y="-4"/>
            <a:ext cx="5880927" cy="685800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16EDE0-0A44-28FA-46C4-8921B825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25" y="365125"/>
            <a:ext cx="5264984" cy="1325563"/>
          </a:xfrm>
        </p:spPr>
        <p:txBody>
          <a:bodyPr>
            <a:noAutofit/>
          </a:bodyPr>
          <a:lstStyle>
            <a:lvl1pPr algn="ctr">
              <a:defRPr sz="36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5AED8282-DD07-6370-5515-4289354B51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54225" y="2136059"/>
            <a:ext cx="5264984" cy="404958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10E52FC1-E3BE-A3E4-3F19-CBC07F2A77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9" y="1547255"/>
            <a:ext cx="5016500" cy="3824287"/>
          </a:xfrm>
        </p:spPr>
        <p:txBody>
          <a:bodyPr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NULLENIS SIT VOLES AUT EUM, TOREM INUM EVENIM HIATAS EL IDELENIS</a:t>
            </a:r>
          </a:p>
        </p:txBody>
      </p:sp>
    </p:spTree>
    <p:extLst>
      <p:ext uri="{BB962C8B-B14F-4D97-AF65-F5344CB8AC3E}">
        <p14:creationId xmlns:p14="http://schemas.microsoft.com/office/powerpoint/2010/main" val="15388801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Quot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636463B-E28D-F699-3AC9-BC43634865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3" t="8951" r="29077" b="8951"/>
          <a:stretch/>
        </p:blipFill>
        <p:spPr>
          <a:xfrm flipH="1">
            <a:off x="0" y="0"/>
            <a:ext cx="5715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716EDE0-0A44-28FA-46C4-8921B825F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4225" y="365125"/>
            <a:ext cx="5264984" cy="1325563"/>
          </a:xfrm>
        </p:spPr>
        <p:txBody>
          <a:bodyPr>
            <a:normAutofit/>
          </a:bodyPr>
          <a:lstStyle>
            <a:lvl1pPr algn="ctr">
              <a:defRPr sz="3600" b="1" i="0" cap="none" spc="6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D4DCA4-1DBF-1580-4B02-0F3B7AC3F5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8" t="23416" r="96028" b="31197"/>
          <a:stretch/>
        </p:blipFill>
        <p:spPr>
          <a:xfrm>
            <a:off x="5146311" y="0"/>
            <a:ext cx="798217" cy="6857999"/>
          </a:xfrm>
          <a:prstGeom prst="rect">
            <a:avLst/>
          </a:prstGeom>
        </p:spPr>
      </p:pic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BEE9F31-8138-8F3B-5B57-9A3DB10F94F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54225" y="2035629"/>
            <a:ext cx="5264984" cy="4154034"/>
          </a:xfrm>
        </p:spPr>
        <p:txBody>
          <a:bodyPr>
            <a:noAutofit/>
          </a:bodyPr>
          <a:lstStyle>
            <a:lvl1pPr marL="0" indent="0">
              <a:buNone/>
              <a:defRPr lang="en-US" sz="2200" b="0" i="0" baseline="0" smtClean="0">
                <a:solidFill>
                  <a:schemeClr val="accent2"/>
                </a:solidFill>
                <a:effectLst/>
                <a:latin typeface="Georgia" panose="02040502050405020303" pitchFamily="18" charset="0"/>
              </a:defRPr>
            </a:lvl1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F9375752-9A88-8267-D639-01C761C1AC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1219" y="1547256"/>
            <a:ext cx="5016500" cy="3338510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F3061"/>
              </a:buClr>
              <a:buSzTx/>
              <a:buFontTx/>
              <a:buNone/>
              <a:tabLst/>
              <a:defRPr sz="4000" b="1" i="0" spc="6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NULLENIS SIT VOLES AUT EUM, TOREM INUM.</a:t>
            </a:r>
          </a:p>
        </p:txBody>
      </p:sp>
    </p:spTree>
    <p:extLst>
      <p:ext uri="{BB962C8B-B14F-4D97-AF65-F5344CB8AC3E}">
        <p14:creationId xmlns:p14="http://schemas.microsoft.com/office/powerpoint/2010/main" val="1336269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_Quote_Blu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7DFFD-2D12-2329-ECDA-73C9660D2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4500" y="1597025"/>
            <a:ext cx="4618038" cy="3970338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000" b="1" i="0" spc="600">
                <a:solidFill>
                  <a:schemeClr val="bg2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0901BB-5C8E-30E4-6472-4DA3D9F421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45" b="12545"/>
          <a:stretch/>
        </p:blipFill>
        <p:spPr>
          <a:xfrm>
            <a:off x="0" y="0"/>
            <a:ext cx="5597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3492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Head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037DFFD-2D12-2329-ECDA-73C9660D20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29288" y="3600450"/>
            <a:ext cx="5800725" cy="2771776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4000" b="1" i="0" spc="6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>
                <a:solidFill>
                  <a:schemeClr val="bg2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2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2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828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Ligh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1539" y="1141010"/>
            <a:ext cx="2171266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67836" y="2143156"/>
            <a:ext cx="7014114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E97DB4-444B-C7CC-9553-B2A25E157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8471" y="4308475"/>
            <a:ext cx="6911530" cy="505572"/>
          </a:xfrm>
        </p:spPr>
        <p:txBody>
          <a:bodyPr/>
          <a:lstStyle>
            <a:lvl1pPr marL="0" indent="0">
              <a:buFontTx/>
              <a:buNone/>
              <a:defRPr b="1" i="0" cap="all" spc="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spc="600" dirty="0"/>
              <a:t>SUBHEADING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C49AEB-8D7A-419C-DA5C-50DF64D8B8B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68" y="5056591"/>
            <a:ext cx="6913360" cy="73977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 b="1" i="0" cap="all" spc="3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457200" indent="0">
              <a:buFontTx/>
              <a:buNone/>
              <a:defRPr spc="600">
                <a:latin typeface="+mn-lt"/>
              </a:defRPr>
            </a:lvl2pPr>
            <a:lvl3pPr marL="914400" indent="0">
              <a:buFontTx/>
              <a:buNone/>
              <a:defRPr spc="600">
                <a:latin typeface="+mn-lt"/>
              </a:defRPr>
            </a:lvl3pPr>
            <a:lvl4pPr marL="1371600" indent="0">
              <a:buFontTx/>
              <a:buNone/>
              <a:defRPr spc="600">
                <a:latin typeface="+mn-lt"/>
              </a:defRPr>
            </a:lvl4pPr>
            <a:lvl5pPr marL="1828800" indent="0">
              <a:buFontTx/>
              <a:buNone/>
              <a:defRPr spc="600">
                <a:latin typeface="+mn-lt"/>
              </a:defRPr>
            </a:lvl5pPr>
          </a:lstStyle>
          <a:p>
            <a:pPr lvl="0"/>
            <a:r>
              <a:rPr lang="en-US" dirty="0"/>
              <a:t>CLICK TO EDIT MASTER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BCA420-87DD-89B3-4F0D-EFAC5E7FEA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"/>
          <a:stretch/>
        </p:blipFill>
        <p:spPr>
          <a:xfrm>
            <a:off x="8308460" y="0"/>
            <a:ext cx="38835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147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Ylw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81BF9D-C424-A484-3611-2F0E8ED22C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1426660"/>
            <a:ext cx="10839450" cy="45053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5800" b="1" i="0" spc="600"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 SIT VOLES AUT EUM, TOREM INU.</a:t>
            </a:r>
          </a:p>
        </p:txBody>
      </p:sp>
    </p:spTree>
    <p:extLst>
      <p:ext uri="{BB962C8B-B14F-4D97-AF65-F5344CB8AC3E}">
        <p14:creationId xmlns:p14="http://schemas.microsoft.com/office/powerpoint/2010/main" val="1214904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_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2D5E85B-17A1-9A04-D086-A8E13D37801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8338" y="1426660"/>
            <a:ext cx="10839450" cy="4505325"/>
          </a:xfrm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5800" b="1" i="0" spc="600">
                <a:latin typeface="Georgia" panose="02040502050405020303" pitchFamily="18" charset="0"/>
              </a:defRPr>
            </a:lvl1pPr>
          </a:lstStyle>
          <a:p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 SIT VOLES AUT EUM, TOREM INU.</a:t>
            </a:r>
          </a:p>
        </p:txBody>
      </p:sp>
    </p:spTree>
    <p:extLst>
      <p:ext uri="{BB962C8B-B14F-4D97-AF65-F5344CB8AC3E}">
        <p14:creationId xmlns:p14="http://schemas.microsoft.com/office/powerpoint/2010/main" val="42757533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Photo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1248575"/>
          </a:xfrm>
          <a:effectLst/>
        </p:spPr>
        <p:txBody>
          <a:bodyPr anchor="b">
            <a:noAutofit/>
          </a:bodyPr>
          <a:lstStyle>
            <a:lvl1pPr algn="ctr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</p:spTree>
    <p:extLst>
      <p:ext uri="{BB962C8B-B14F-4D97-AF65-F5344CB8AC3E}">
        <p14:creationId xmlns:p14="http://schemas.microsoft.com/office/powerpoint/2010/main" val="41574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Blue Rip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02202"/>
            <a:ext cx="9966864" cy="1248575"/>
          </a:xfrm>
          <a:effectLst/>
        </p:spPr>
        <p:txBody>
          <a:bodyPr anchor="b">
            <a:noAutofit/>
          </a:bodyPr>
          <a:lstStyle>
            <a:lvl1pPr algn="ctr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D708-2837-0985-4D5D-82A35FBA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7" y="570489"/>
            <a:ext cx="2581088" cy="785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B7A32-4DA1-F09C-258C-91DAD258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3407" b="3931"/>
          <a:stretch/>
        </p:blipFill>
        <p:spPr>
          <a:xfrm>
            <a:off x="0" y="3097440"/>
            <a:ext cx="12192000" cy="38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893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tting, person, cat, holding&#10;&#10;Description automatically generated">
            <a:extLst>
              <a:ext uri="{FF2B5EF4-FFF2-40B4-BE49-F238E27FC236}">
                <a16:creationId xmlns:a16="http://schemas.microsoft.com/office/drawing/2014/main" id="{499D5D01-F612-4591-A73B-172325C394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7211" y="1634884"/>
            <a:ext cx="4867424" cy="2387600"/>
          </a:xfrm>
          <a:effectLst/>
        </p:spPr>
        <p:txBody>
          <a:bodyPr anchor="b"/>
          <a:lstStyle>
            <a:lvl1pPr algn="l">
              <a:defRPr sz="5500" b="1" i="0" cap="all" baseline="0">
                <a:solidFill>
                  <a:schemeClr val="bg1"/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FEC3A3-2EBF-4D83-960E-FA168043C6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211" y="4114559"/>
            <a:ext cx="4369904" cy="1655762"/>
          </a:xfrm>
          <a:solidFill>
            <a:schemeClr val="bg1"/>
          </a:solidFill>
        </p:spPr>
        <p:txBody>
          <a:bodyPr/>
          <a:lstStyle>
            <a:lvl1pPr marL="0" indent="0" algn="l">
              <a:buNone/>
              <a:defRPr sz="18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764F17-9729-4D5B-9522-2F9F6D1AF97C}"/>
              </a:ext>
            </a:extLst>
          </p:cNvPr>
          <p:cNvGrpSpPr/>
          <p:nvPr userDrawn="1"/>
        </p:nvGrpSpPr>
        <p:grpSpPr>
          <a:xfrm>
            <a:off x="6360271" y="3071903"/>
            <a:ext cx="2623046" cy="968196"/>
            <a:chOff x="861469" y="3911291"/>
            <a:chExt cx="2562632" cy="945896"/>
          </a:xfrm>
        </p:grpSpPr>
        <p:pic>
          <p:nvPicPr>
            <p:cNvPr id="14" name="Picture 13" descr="A picture containing food, fruit, light, drawing&#10;&#10;Description automatically generated">
              <a:extLst>
                <a:ext uri="{FF2B5EF4-FFF2-40B4-BE49-F238E27FC236}">
                  <a16:creationId xmlns:a16="http://schemas.microsoft.com/office/drawing/2014/main" id="{C6CFCF59-A106-4ECE-936E-5FD20BAFDA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1469" y="3911291"/>
              <a:ext cx="951147" cy="945896"/>
            </a:xfrm>
            <a:prstGeom prst="rect">
              <a:avLst/>
            </a:prstGeom>
          </p:spPr>
        </p:pic>
        <p:pic>
          <p:nvPicPr>
            <p:cNvPr id="15" name="Google Shape;343;p53">
              <a:extLst>
                <a:ext uri="{FF2B5EF4-FFF2-40B4-BE49-F238E27FC236}">
                  <a16:creationId xmlns:a16="http://schemas.microsoft.com/office/drawing/2014/main" id="{B9762636-5E02-439A-846F-B3DC9FC0842B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63"/>
            <a:stretch/>
          </p:blipFill>
          <p:spPr>
            <a:xfrm>
              <a:off x="1715512" y="4018607"/>
              <a:ext cx="1708589" cy="73126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685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4A4404A5-3A2F-4C86-BA38-416D9086DC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9BF65210-8A78-3641-AA65-92E03F7736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5079" y="144798"/>
            <a:ext cx="9707567" cy="687823"/>
          </a:xfrm>
        </p:spPr>
        <p:txBody>
          <a:bodyPr>
            <a:normAutofit/>
          </a:bodyPr>
          <a:lstStyle>
            <a:lvl1pPr>
              <a:defRPr sz="4000" b="1" i="0" cap="all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</a:defRPr>
            </a:lvl1pPr>
          </a:lstStyle>
          <a:p>
            <a:r>
              <a:rPr lang="en-US" dirty="0"/>
              <a:t>TEXT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922FE91-7555-BA49-80C9-CFC53158B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079" y="1008956"/>
            <a:ext cx="11588718" cy="5432135"/>
          </a:xfrm>
        </p:spPr>
        <p:txBody>
          <a:bodyPr>
            <a:normAutofit/>
          </a:bodyPr>
          <a:lstStyle>
            <a:lvl1pPr marL="228600" indent="-228600">
              <a:buFont typeface="Wingdings" pitchFamily="2" charset="2"/>
              <a:buChar char="§"/>
              <a:defRPr sz="32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804863" indent="-347663">
              <a:buFont typeface="Courier New" panose="02070309020205020404" pitchFamily="49" charset="0"/>
              <a:buChar char="o"/>
              <a:tabLst/>
              <a:defRPr sz="28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Font typeface="Courier New" panose="02070309020205020404" pitchFamily="49" charset="0"/>
              <a:buChar char="o"/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 sz="2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3">
            <a:extLst>
              <a:ext uri="{FF2B5EF4-FFF2-40B4-BE49-F238E27FC236}">
                <a16:creationId xmlns:a16="http://schemas.microsoft.com/office/drawing/2014/main" id="{F58493FF-90AA-5943-81AF-5CC8C7B89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9988" y="6441090"/>
            <a:ext cx="2643809" cy="365125"/>
          </a:xfrm>
        </p:spPr>
        <p:txBody>
          <a:bodyPr/>
          <a:lstStyle>
            <a:lvl1pPr>
              <a:defRPr sz="1000"/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D7A5A8F-092B-5742-A5FB-B38F0B387A66}"/>
              </a:ext>
            </a:extLst>
          </p:cNvPr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2646" y="237908"/>
            <a:ext cx="1881151" cy="5016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7073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3914" y="6438533"/>
            <a:ext cx="2743200" cy="365125"/>
          </a:xfrm>
        </p:spPr>
        <p:txBody>
          <a:bodyPr/>
          <a:lstStyle/>
          <a:p>
            <a:fld id="{D9CD2063-5BF2-498B-8776-B358891F4D90}" type="slidenum">
              <a:rPr lang="en-US" smtClean="0"/>
              <a:t>‹#›</a:t>
            </a:fld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9C4526-9C2F-4F70-B83B-CF6F3CEFCC06}"/>
              </a:ext>
            </a:extLst>
          </p:cNvPr>
          <p:cNvGrpSpPr/>
          <p:nvPr userDrawn="1"/>
        </p:nvGrpSpPr>
        <p:grpSpPr>
          <a:xfrm>
            <a:off x="11365958" y="6532073"/>
            <a:ext cx="202240" cy="179100"/>
            <a:chOff x="11329984" y="6534103"/>
            <a:chExt cx="202240" cy="1791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9102F1-45F0-46E6-9F20-565349B309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532224" y="6534103"/>
              <a:ext cx="0" cy="17910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2" descr="Logo, icon&#10;&#10;Description automatically generated">
              <a:extLst>
                <a:ext uri="{FF2B5EF4-FFF2-40B4-BE49-F238E27FC236}">
                  <a16:creationId xmlns:a16="http://schemas.microsoft.com/office/drawing/2014/main" id="{781A4A2C-469C-4B70-8B6E-9FAC103156A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29984" y="6546578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475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9A8604F1-4324-48C6-A576-E984FEC82B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effectLst/>
        </p:spPr>
        <p:txBody>
          <a:bodyPr/>
          <a:lstStyle>
            <a:lvl1pPr>
              <a:defRPr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543E0C-C03F-4548-8C77-A6C7AF76D7E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3200" b="1" cap="sm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Subhead here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F009E3-1FE9-4932-93BF-DA527E7C242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B1D7E9-0333-4268-88D5-9D12A9A92C41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 </a:t>
            </a:r>
            <a:r>
              <a:rPr lang="en-US" err="1"/>
              <a:t>akdjlaakdjfa;sfjk</a:t>
            </a:r>
            <a:r>
              <a:rPr lang="en-US"/>
              <a:t> </a:t>
            </a:r>
            <a:r>
              <a:rPr lang="en-US" err="1"/>
              <a:t>asdkdfkasdf</a:t>
            </a:r>
            <a:r>
              <a:rPr lang="en-US"/>
              <a:t> ;</a:t>
            </a:r>
            <a:r>
              <a:rPr lang="en-US" err="1"/>
              <a:t>asdklf</a:t>
            </a:r>
            <a:r>
              <a:rPr lang="en-US"/>
              <a:t> </a:t>
            </a:r>
            <a:r>
              <a:rPr lang="en-US" err="1"/>
              <a:t>jasd</a:t>
            </a:r>
            <a:r>
              <a:rPr lang="en-US"/>
              <a:t> ;</a:t>
            </a:r>
            <a:r>
              <a:rPr lang="en-US" err="1"/>
              <a:t>fkasdf</a:t>
            </a:r>
            <a:r>
              <a:rPr lang="en-US"/>
              <a:t>; </a:t>
            </a:r>
            <a:r>
              <a:rPr lang="en-US" err="1"/>
              <a:t>sdkf</a:t>
            </a:r>
            <a:r>
              <a:rPr lang="en-US"/>
              <a:t> ;</a:t>
            </a:r>
            <a:r>
              <a:rPr lang="en-US" err="1"/>
              <a:t>asdfk</a:t>
            </a:r>
            <a:r>
              <a:rPr lang="en-US"/>
              <a:t> </a:t>
            </a:r>
            <a:r>
              <a:rPr lang="en-US" err="1"/>
              <a:t>asdf</a:t>
            </a:r>
            <a:r>
              <a:rPr lang="en-US"/>
              <a:t> </a:t>
            </a:r>
            <a:r>
              <a:rPr lang="en-US" err="1"/>
              <a:t>kdjf</a:t>
            </a:r>
            <a:r>
              <a:rPr lang="en-US"/>
              <a:t>; </a:t>
            </a:r>
            <a:r>
              <a:rPr lang="en-US" err="1"/>
              <a:t>ldk</a:t>
            </a:r>
            <a:r>
              <a:rPr lang="en-US"/>
              <a:t> f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161A0-91BB-43C9-9D69-9B1BB6377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3465" y="642949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E074A49-C9E0-48FE-B348-EE24F4EBAF34}"/>
              </a:ext>
            </a:extLst>
          </p:cNvPr>
          <p:cNvGrpSpPr/>
          <p:nvPr userDrawn="1"/>
        </p:nvGrpSpPr>
        <p:grpSpPr>
          <a:xfrm>
            <a:off x="11319938" y="6522510"/>
            <a:ext cx="202240" cy="179100"/>
            <a:chOff x="11292779" y="6522510"/>
            <a:chExt cx="202240" cy="17910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B94782A-58C0-4A71-AC91-6F83EA6588F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95019" y="6522510"/>
              <a:ext cx="0" cy="1791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Logo, icon&#10;&#10;Description automatically generated">
              <a:extLst>
                <a:ext uri="{FF2B5EF4-FFF2-40B4-BE49-F238E27FC236}">
                  <a16:creationId xmlns:a16="http://schemas.microsoft.com/office/drawing/2014/main" id="{7B6FC132-6C00-4263-9AC7-6CF7B2DE24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292779" y="6534985"/>
              <a:ext cx="159589" cy="162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46187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4" y="1141010"/>
            <a:ext cx="2178673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564" y="2143156"/>
            <a:ext cx="7193280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CADB72-3851-7308-8377-97A39496E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125" y="4357688"/>
            <a:ext cx="7192963" cy="1150937"/>
          </a:xfrm>
        </p:spPr>
        <p:txBody>
          <a:bodyPr/>
          <a:lstStyle>
            <a:lvl1pPr marL="0" indent="0">
              <a:buNone/>
              <a:defRPr b="0" i="0" spc="3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1DF04-7370-C21D-E2DA-220AD062F72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5787"/>
          <a:stretch/>
        </p:blipFill>
        <p:spPr>
          <a:xfrm>
            <a:off x="0" y="0"/>
            <a:ext cx="29942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53022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nd_Blue Rip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02202"/>
            <a:ext cx="9966864" cy="1248575"/>
          </a:xfrm>
          <a:effectLst/>
        </p:spPr>
        <p:txBody>
          <a:bodyPr anchor="b">
            <a:noAutofit/>
          </a:bodyPr>
          <a:lstStyle>
            <a:lvl1pPr algn="ctr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End slide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A1D708-2837-0985-4D5D-82A35FBACF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127" y="570489"/>
            <a:ext cx="2581088" cy="7850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CB7A32-4DA1-F09C-258C-91DAD2586F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" t="3407" b="3931"/>
          <a:stretch/>
        </p:blipFill>
        <p:spPr>
          <a:xfrm>
            <a:off x="0" y="3097440"/>
            <a:ext cx="12192000" cy="383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83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Dual Imag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2">
            <a:extLst>
              <a:ext uri="{FF2B5EF4-FFF2-40B4-BE49-F238E27FC236}">
                <a16:creationId xmlns:a16="http://schemas.microsoft.com/office/drawing/2014/main" id="{58558E4C-62FC-405D-9BE5-FDAC7D260275}"/>
              </a:ext>
            </a:extLst>
          </p:cNvPr>
          <p:cNvSpPr txBox="1">
            <a:spLocks/>
          </p:cNvSpPr>
          <p:nvPr userDrawn="1"/>
        </p:nvSpPr>
        <p:spPr>
          <a:xfrm>
            <a:off x="907211" y="1361733"/>
            <a:ext cx="4369904" cy="3500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bg1"/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E81977-8CDD-0EFD-7EF5-004AFD614A6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564" y="1141010"/>
            <a:ext cx="2178673" cy="660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69843D-C994-4535-ACD7-605FA8C3907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174564" y="2143156"/>
            <a:ext cx="7193280" cy="2000351"/>
          </a:xfrm>
          <a:effectLst/>
        </p:spPr>
        <p:txBody>
          <a:bodyPr anchor="b">
            <a:noAutofit/>
          </a:bodyPr>
          <a:lstStyle>
            <a:lvl1pPr algn="l">
              <a:defRPr sz="72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Title headline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7CADB72-3851-7308-8377-97A39496EE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125" y="4357688"/>
            <a:ext cx="7192963" cy="1150937"/>
          </a:xfrm>
        </p:spPr>
        <p:txBody>
          <a:bodyPr/>
          <a:lstStyle>
            <a:lvl1pPr marL="0" indent="0">
              <a:buNone/>
              <a:defRPr b="0" i="0" spc="300">
                <a:solidFill>
                  <a:schemeClr val="accent2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SUBHEADING</a:t>
            </a:r>
          </a:p>
        </p:txBody>
      </p:sp>
    </p:spTree>
    <p:extLst>
      <p:ext uri="{BB962C8B-B14F-4D97-AF65-F5344CB8AC3E}">
        <p14:creationId xmlns:p14="http://schemas.microsoft.com/office/powerpoint/2010/main" val="23488224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2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741F1BB-A99B-B5B9-6BF2-A50EBD1BF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79579" cy="1325563"/>
          </a:xfrm>
        </p:spPr>
        <p:txBody>
          <a:bodyPr>
            <a:normAutofit/>
          </a:bodyPr>
          <a:lstStyle>
            <a:lvl1pPr algn="ctr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2DADDA-C662-83B3-E0E4-89D88A47984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1102" y="2035175"/>
            <a:ext cx="5157786" cy="4154488"/>
          </a:xfrm>
        </p:spPr>
        <p:txBody>
          <a:bodyPr/>
          <a:lstStyle>
            <a:lvl1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>
              <a:buClr>
                <a:schemeClr val="tx1"/>
              </a:buClr>
              <a:defRPr b="0" i="0">
                <a:solidFill>
                  <a:schemeClr val="tx1"/>
                </a:solidFill>
                <a:latin typeface="Georgia" panose="02040502050405020303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36603A-DD2C-7FE2-C6E6-6834405FB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6"/>
          <a:stretch/>
        </p:blipFill>
        <p:spPr>
          <a:xfrm rot="10800000">
            <a:off x="-161879" y="-133953"/>
            <a:ext cx="579936" cy="703524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3394017-9FC9-285D-F5E5-0B89E4C020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8" y="2035175"/>
            <a:ext cx="5086350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3803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2_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9985867" cy="1325563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8405A-AC79-67B5-6440-E3AE40FD0B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386"/>
          <a:stretch/>
        </p:blipFill>
        <p:spPr>
          <a:xfrm>
            <a:off x="11678740" y="-133953"/>
            <a:ext cx="579936" cy="7035240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C1EE403-A6F0-7D6F-5291-38324392AC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6511780E-ED3B-C6A9-82FB-68492D80DE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80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930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B1A63D1-52F2-E47A-A670-204D94D334F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408296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3EA8F-34D0-180C-428C-80163D7B66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48135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89E3-6467-5653-2F1C-C66B238202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20239" y="1655990"/>
            <a:ext cx="9966864" cy="2038350"/>
          </a:xfrm>
          <a:effectLst/>
        </p:spPr>
        <p:txBody>
          <a:bodyPr anchor="b">
            <a:noAutofit/>
          </a:bodyPr>
          <a:lstStyle>
            <a:lvl1pPr algn="ctr">
              <a:defRPr sz="7000" b="1" i="0" cap="all" spc="1300" baseline="0">
                <a:solidFill>
                  <a:schemeClr val="bg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23723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5641694" cy="1325563"/>
          </a:xfrm>
        </p:spPr>
        <p:txBody>
          <a:bodyPr>
            <a:noAutofit/>
          </a:bodyPr>
          <a:lstStyle>
            <a:lvl1pPr algn="ctr">
              <a:defRPr sz="40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22FE7B-EA54-C9FE-5101-738A36A45E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146" y="1"/>
            <a:ext cx="4900612" cy="6858000"/>
          </a:xfrm>
          <a:prstGeom prst="rect">
            <a:avLst/>
          </a:prstGeom>
        </p:spPr>
      </p:pic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993F84CB-BE29-F4C4-7DCD-51386C8C2F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9787" y="2035175"/>
            <a:ext cx="5641693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Ehendi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corenit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atibus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exera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nonserro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totat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auditio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. Nam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faces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mosto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et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quas</a:t>
            </a: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70130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A29C752-C707-1E1A-655D-00D67DE9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096250" cy="1325563"/>
          </a:xfrm>
        </p:spPr>
        <p:txBody>
          <a:bodyPr>
            <a:normAutofit/>
          </a:bodyPr>
          <a:lstStyle>
            <a:lvl1pPr algn="l">
              <a:defRPr sz="4400"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31396F-FBBE-4580-B09A-788EB070A4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1"/>
          <a:stretch/>
        </p:blipFill>
        <p:spPr>
          <a:xfrm>
            <a:off x="9282114" y="0"/>
            <a:ext cx="2909886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2BC5CC0C-4868-8A9A-1171-441D14E5085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3875087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E57FFAD9-C41E-FB3C-EC0D-85775EC4AF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60951" y="2035175"/>
            <a:ext cx="3875087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111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DFBE0-F764-455B-AD6B-F9C8B2BEB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 b="1" i="0" cap="none" spc="6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F4AA06-F094-FF71-6CF2-386441F322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9788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58879A95-8D4E-F3F2-FFAA-24E33C254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68380" y="2035175"/>
            <a:ext cx="5083832" cy="415448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2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Nullenis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sit voles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torem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inum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evenim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rendand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anditate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pore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velignimet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hariatas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el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idelenis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dunt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voluptati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untius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comnihi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llatur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  <a:p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Pis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etur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? Bore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essum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eruptatureri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ant ad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ut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eaquide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lignatum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iur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, sit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erit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omnimen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ecaesti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onsequi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officti</a:t>
            </a:r>
            <a: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 que nus di </a:t>
            </a:r>
            <a:r>
              <a:rPr lang="en-US" dirty="0" err="1">
                <a:solidFill>
                  <a:srgbClr val="1E3061"/>
                </a:solidFill>
                <a:effectLst/>
                <a:latin typeface="Georgia" panose="02040502050405020303" pitchFamily="18" charset="0"/>
              </a:rPr>
              <a:t>ratenditia</a:t>
            </a:r>
            <a:br>
              <a:rPr lang="en-US" dirty="0">
                <a:solidFill>
                  <a:srgbClr val="1E3061"/>
                </a:solidFill>
                <a:effectLst/>
                <a:latin typeface="Georgia" panose="02040502050405020303" pitchFamily="18" charset="0"/>
              </a:rPr>
            </a:br>
            <a:endParaRPr lang="en-US" dirty="0">
              <a:solidFill>
                <a:srgbClr val="1E306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366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8B6FD2-7886-4228-86D6-7E09AF5D7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DF5D4-F660-4DF8-BCEE-C9E9856D0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80092-2704-44AB-87B3-28D6FE7EF2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77551129-DFB0-7449-A3A5-33D2208D6D45}" type="datetime1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280273-0E8A-4547-8217-28EE89696E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87888-2FFC-4973-AFAF-5BEFDD723F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D9CD2063-5BF2-498B-8776-B358891F4D9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58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649" r:id="rId24"/>
    <p:sldLayoutId id="2147483672" r:id="rId25"/>
    <p:sldLayoutId id="2147483653" r:id="rId26"/>
    <p:sldLayoutId id="2147483668" r:id="rId27"/>
    <p:sldLayoutId id="2147483678" r:id="rId28"/>
    <p:sldLayoutId id="2147483679" r:id="rId29"/>
    <p:sldLayoutId id="2147483680" r:id="rId30"/>
    <p:sldLayoutId id="2147483681" r:id="rId3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spc="600" baseline="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4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20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b="0" i="0" kern="1200" baseline="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B416A97-5D2E-D4F7-5515-E7DFD837F6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74564" y="1846556"/>
            <a:ext cx="7193280" cy="2296952"/>
          </a:xfrm>
        </p:spPr>
        <p:txBody>
          <a:bodyPr/>
          <a:lstStyle/>
          <a:p>
            <a:r>
              <a:rPr lang="en-US" sz="8000" dirty="0">
                <a:solidFill>
                  <a:srgbClr val="FCD523"/>
                </a:solidFill>
              </a:rPr>
              <a:t>SPORTS &amp;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F1D07E-86B6-4999-E170-7200B8AA220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75125" y="4357688"/>
            <a:ext cx="7192963" cy="2081613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FCD523"/>
                </a:solidFill>
              </a:rPr>
              <a:t>September 2023</a:t>
            </a:r>
          </a:p>
          <a:p>
            <a:r>
              <a:rPr lang="en-US" sz="2000" dirty="0">
                <a:solidFill>
                  <a:srgbClr val="FCD523"/>
                </a:solidFill>
              </a:rPr>
              <a:t>Prepared By: Caleb Peterson, Sr. Manager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91E9B8-ED2E-5904-E4EF-4CDFF171DB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91"/>
          <a:stretch/>
        </p:blipFill>
        <p:spPr>
          <a:xfrm>
            <a:off x="2814559" y="0"/>
            <a:ext cx="101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12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282FA-4681-B09F-32F4-A9884BBE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54" y="220032"/>
            <a:ext cx="7398578" cy="10490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September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788BD-EDC6-DB12-A512-89DB214862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21878" y="1348786"/>
            <a:ext cx="6718743" cy="1658910"/>
          </a:xfrm>
        </p:spPr>
        <p:txBody>
          <a:bodyPr/>
          <a:lstStyle/>
          <a:p>
            <a:r>
              <a:rPr lang="en-US" sz="2400" dirty="0"/>
              <a:t>Hosted 9 events in September: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11,489 overnight visitors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$5,663,878.87 in direct economic impact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9,642 room nights</a:t>
            </a:r>
          </a:p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78B88CE-EA2A-B007-583D-069A378969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1664239"/>
              </p:ext>
            </p:extLst>
          </p:nvPr>
        </p:nvGraphicFramePr>
        <p:xfrm>
          <a:off x="358869" y="3087368"/>
          <a:ext cx="4047761" cy="357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D110A1C6-6D73-A1BD-4244-CF3AB014DD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8697830"/>
              </p:ext>
            </p:extLst>
          </p:nvPr>
        </p:nvGraphicFramePr>
        <p:xfrm>
          <a:off x="4406630" y="3087367"/>
          <a:ext cx="4395215" cy="3576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 descr="A person holding a baseball bat&#10;&#10;Description automatically generated with medium confidence">
            <a:extLst>
              <a:ext uri="{FF2B5EF4-FFF2-40B4-BE49-F238E27FC236}">
                <a16:creationId xmlns:a16="http://schemas.microsoft.com/office/drawing/2014/main" id="{9F629D17-247A-65AB-5FBD-95D0F08596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6" r="35179"/>
          <a:stretch/>
        </p:blipFill>
        <p:spPr>
          <a:xfrm>
            <a:off x="8181196" y="-1"/>
            <a:ext cx="4137061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3E7B2-D94A-A3B2-DE3B-BB2B786E213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44012" r="93588" b="2653"/>
          <a:stretch/>
        </p:blipFill>
        <p:spPr>
          <a:xfrm rot="10800000">
            <a:off x="7923042" y="1"/>
            <a:ext cx="798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21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7A1A39F-DA5C-3063-66F7-AA37CBAEF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979" y="513271"/>
            <a:ext cx="588826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S.P.O.R.T.S. </a:t>
            </a:r>
            <a:br>
              <a:rPr lang="en-US" dirty="0"/>
            </a:br>
            <a:r>
              <a:rPr lang="en-US" dirty="0"/>
              <a:t>The Relationship Conference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58D9EEE-C335-D2D5-813C-74860DCA5EC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4751" y="2436226"/>
            <a:ext cx="5442721" cy="3434791"/>
          </a:xfrm>
        </p:spPr>
        <p:txBody>
          <a:bodyPr/>
          <a:lstStyle/>
          <a:p>
            <a:r>
              <a:rPr lang="en-US" sz="2400" b="1" dirty="0">
                <a:latin typeface="+mn-lt"/>
              </a:rPr>
              <a:t>Location: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South Bend, IN</a:t>
            </a:r>
          </a:p>
          <a:p>
            <a:r>
              <a:rPr lang="en-US" sz="2400" b="1" dirty="0">
                <a:latin typeface="+mn-lt"/>
              </a:rPr>
              <a:t>Dates: </a:t>
            </a:r>
            <a:r>
              <a:rPr lang="en-US" sz="2400" dirty="0">
                <a:effectLst/>
                <a:latin typeface="+mn-lt"/>
                <a:ea typeface="Calibri" panose="020F0502020204030204" pitchFamily="34" charset="0"/>
              </a:rPr>
              <a:t>September 11-14, 2023</a:t>
            </a:r>
          </a:p>
          <a:p>
            <a:r>
              <a:rPr lang="en-US" sz="2400" b="1" dirty="0">
                <a:latin typeface="+mn-lt"/>
              </a:rPr>
              <a:t>Staff Member: </a:t>
            </a:r>
            <a:r>
              <a:rPr lang="en-US" sz="2400" dirty="0">
                <a:latin typeface="+mn-lt"/>
              </a:rPr>
              <a:t>Andrea Perla</a:t>
            </a:r>
          </a:p>
          <a:p>
            <a:r>
              <a:rPr lang="en-US" sz="2400" b="1" dirty="0"/>
              <a:t>Summary: </a:t>
            </a:r>
            <a:r>
              <a:rPr lang="en-US" sz="2400" dirty="0"/>
              <a:t>Considered the #1 conference for building sports industry relationships, VSPC had 13 scheduled appointments with sports event organizers.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2C6514-1BD4-C130-4508-9E9A48DF39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96" r="27670"/>
          <a:stretch/>
        </p:blipFill>
        <p:spPr>
          <a:xfrm>
            <a:off x="6571784" y="-1"/>
            <a:ext cx="5620216" cy="6858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E3E7B2-D94A-A3B2-DE3B-BB2B786E21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44012" r="93588" b="2653"/>
          <a:stretch/>
        </p:blipFill>
        <p:spPr>
          <a:xfrm rot="10800000">
            <a:off x="6327311" y="-1918"/>
            <a:ext cx="79821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348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097538A-D746-4896-4451-0A2A9C867F51}"/>
              </a:ext>
            </a:extLst>
          </p:cNvPr>
          <p:cNvSpPr txBox="1">
            <a:spLocks noGrp="1"/>
          </p:cNvSpPr>
          <p:nvPr>
            <p:ph type="body" sz="quarter" idx="11"/>
          </p:nvPr>
        </p:nvSpPr>
        <p:spPr>
          <a:xfrm>
            <a:off x="4822372" y="2313921"/>
            <a:ext cx="7141029" cy="366777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" panose="020B05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Organizer: </a:t>
            </a:r>
            <a:r>
              <a:rPr lang="en-US" sz="2400" b="0" spc="0" dirty="0">
                <a:solidFill>
                  <a:srgbClr val="1F3161"/>
                </a:solidFill>
                <a:latin typeface="+mn-lt"/>
              </a:rPr>
              <a:t>Florida Women’s Hockey League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31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Venue: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Clearwater Ice Arena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Dates: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September 8-10,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Market Segment: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Hockey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Impact: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339 Total Attendees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1F3161"/>
                </a:solidFill>
                <a:latin typeface="+mn-lt"/>
              </a:rPr>
              <a:t>275 Overnight Visitors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rgbClr val="1F316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1F3161"/>
                </a:solidFill>
                <a:latin typeface="+mn-lt"/>
              </a:rPr>
              <a:t>434</a:t>
            </a:r>
            <a:r>
              <a:rPr kumimoji="0" lang="en-US" i="0" u="none" strike="noStrike" kern="1200" cap="none" spc="0" normalizeH="0" baseline="0" noProof="0" dirty="0">
                <a:ln>
                  <a:noFill/>
                </a:ln>
                <a:solidFill>
                  <a:srgbClr val="1F316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Room Nights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754DEC0-4FC4-1902-D08A-0386B0277C9B}"/>
              </a:ext>
            </a:extLst>
          </p:cNvPr>
          <p:cNvSpPr txBox="1">
            <a:spLocks/>
          </p:cNvSpPr>
          <p:nvPr/>
        </p:nvSpPr>
        <p:spPr>
          <a:xfrm>
            <a:off x="4822372" y="220934"/>
            <a:ext cx="6995110" cy="2092987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 cap="all" spc="6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cap="none" dirty="0"/>
              <a:t>Florida Women’s Hockey League Tournament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3DF5C5-07C6-32F6-7726-F46E67159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0084" y="5102496"/>
            <a:ext cx="3215807" cy="1755504"/>
          </a:xfrm>
          <a:prstGeom prst="rect">
            <a:avLst/>
          </a:prstGeom>
        </p:spPr>
      </p:pic>
      <p:pic>
        <p:nvPicPr>
          <p:cNvPr id="4" name="Picture 3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80E67B56-5417-7587-1B72-607411B7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9" r="34174"/>
          <a:stretch/>
        </p:blipFill>
        <p:spPr>
          <a:xfrm>
            <a:off x="-185058" y="-6601"/>
            <a:ext cx="4713515" cy="69039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43571E-00DB-CD1A-5D92-92FAAE0E4D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" t="44012" r="93588" b="2653"/>
          <a:stretch/>
        </p:blipFill>
        <p:spPr>
          <a:xfrm rot="10800000" flipH="1">
            <a:off x="3943436" y="-15844"/>
            <a:ext cx="798217" cy="688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2254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C76805AE-7CCE-E2DF-1FC7-88D6CD7D59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51700" y="2747453"/>
            <a:ext cx="4148690" cy="3082641"/>
          </a:xfrm>
        </p:spPr>
        <p:txBody>
          <a:bodyPr/>
          <a:lstStyle/>
          <a:p>
            <a:r>
              <a:rPr lang="en-US" sz="2400" dirty="0"/>
              <a:t>Hosted 124 events: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180,667 overnight visitors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$133,966,045.15 in direct economic impact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181,365 room nights</a:t>
            </a:r>
          </a:p>
          <a:p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79697E73-4AB9-1D4C-A8DB-C2FECD9278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7795" y="1027906"/>
            <a:ext cx="5016500" cy="1325563"/>
          </a:xfrm>
        </p:spPr>
        <p:txBody>
          <a:bodyPr/>
          <a:lstStyle/>
          <a:p>
            <a:r>
              <a:rPr lang="en-US" sz="4800" dirty="0"/>
              <a:t>Year to Date</a:t>
            </a:r>
          </a:p>
          <a:p>
            <a:r>
              <a:rPr lang="en-US" sz="1400" dirty="0"/>
              <a:t>(10/1/2022 – 9/30/2023)</a:t>
            </a:r>
          </a:p>
        </p:txBody>
      </p:sp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B026AC13-CBDD-70EA-8845-CB3828FF5B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9971610"/>
              </p:ext>
            </p:extLst>
          </p:nvPr>
        </p:nvGraphicFramePr>
        <p:xfrm>
          <a:off x="5799080" y="0"/>
          <a:ext cx="639292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925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316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CC97F-235B-E1E6-E0F6-B33F4CC3F0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FCD523"/>
                </a:solidFill>
              </a:rPr>
              <a:t>Thank you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4ED9A9-81A8-9D58-7F18-A84024D27957}"/>
              </a:ext>
            </a:extLst>
          </p:cNvPr>
          <p:cNvGrpSpPr/>
          <p:nvPr/>
        </p:nvGrpSpPr>
        <p:grpSpPr>
          <a:xfrm>
            <a:off x="-1" y="2925716"/>
            <a:ext cx="12192001" cy="798217"/>
            <a:chOff x="0" y="3029891"/>
            <a:chExt cx="13065341" cy="79821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9D5AA91-150C-4999-AD5D-F975866A4A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48" t="23416" r="96028" b="31197"/>
            <a:stretch/>
          </p:blipFill>
          <p:spPr>
            <a:xfrm rot="16200000">
              <a:off x="3029891" y="0"/>
              <a:ext cx="798217" cy="6857999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9B16B05-D941-77EC-E4C7-DF77458EFC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548" t="23416" r="96028" b="31197"/>
            <a:stretch/>
          </p:blipFill>
          <p:spPr>
            <a:xfrm rot="16200000">
              <a:off x="9237233" y="0"/>
              <a:ext cx="798217" cy="68579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197249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VSPC_Shine">
      <a:dk1>
        <a:srgbClr val="1F3061"/>
      </a:dk1>
      <a:lt1>
        <a:srgbClr val="FAF4DA"/>
      </a:lt1>
      <a:dk2>
        <a:srgbClr val="1F3061"/>
      </a:dk2>
      <a:lt2>
        <a:srgbClr val="F9D136"/>
      </a:lt2>
      <a:accent1>
        <a:srgbClr val="1F3061"/>
      </a:accent1>
      <a:accent2>
        <a:srgbClr val="F9D136"/>
      </a:accent2>
      <a:accent3>
        <a:srgbClr val="F9F3DF"/>
      </a:accent3>
      <a:accent4>
        <a:srgbClr val="B99D46"/>
      </a:accent4>
      <a:accent5>
        <a:srgbClr val="48B38A"/>
      </a:accent5>
      <a:accent6>
        <a:srgbClr val="F9D136"/>
      </a:accent6>
      <a:hlink>
        <a:srgbClr val="48B38A"/>
      </a:hlink>
      <a:folHlink>
        <a:srgbClr val="1F3061"/>
      </a:folHlink>
    </a:clrScheme>
    <a:fontScheme name="Georgia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90279_VSPC_Shine Template_v3_Georgia" id="{AF3A8D3F-BA24-444B-A656-CABFCAF86A3B}" vid="{97698117-09AB-5D46-8A7A-4CA10FB817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CF319E028CD479B34E3DB6C4E4623" ma:contentTypeVersion="14" ma:contentTypeDescription="Create a new document." ma:contentTypeScope="" ma:versionID="6231d8c71c28fea5d7d40a71e03c714f">
  <xsd:schema xmlns:xsd="http://www.w3.org/2001/XMLSchema" xmlns:xs="http://www.w3.org/2001/XMLSchema" xmlns:p="http://schemas.microsoft.com/office/2006/metadata/properties" xmlns:ns2="1ec1062e-7d01-4ec4-a436-d6e1ce293c3a" xmlns:ns3="58f6a8ab-452b-4a92-b840-0aa025fdc4d0" xmlns:ns4="363a5cc2-1704-4a37-97fa-af7a88216813" targetNamespace="http://schemas.microsoft.com/office/2006/metadata/properties" ma:root="true" ma:fieldsID="e66fd92fd3a90d67b0f8558e4334726e" ns2:_="" ns3:_="" ns4:_="">
    <xsd:import namespace="1ec1062e-7d01-4ec4-a436-d6e1ce293c3a"/>
    <xsd:import namespace="58f6a8ab-452b-4a92-b840-0aa025fdc4d0"/>
    <xsd:import namespace="363a5cc2-1704-4a37-97fa-af7a88216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1062e-7d01-4ec4-a436-d6e1ce293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db58af-1696-4d9b-8664-baec0edd81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6a8ab-452b-4a92-b840-0aa025fdc4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a5cc2-1704-4a37-97fa-af7a882168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c37274-152b-498c-8a66-c558c9ddf0eb}" ma:internalName="TaxCatchAll" ma:showField="CatchAllData" ma:web="363a5cc2-1704-4a37-97fa-af7a88216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63a5cc2-1704-4a37-97fa-af7a88216813" xsi:nil="true"/>
    <SharedWithUsers xmlns="58f6a8ab-452b-4a92-b840-0aa025fdc4d0">
      <UserInfo>
        <DisplayName>Campbell, Craig</DisplayName>
        <AccountId>4829</AccountId>
        <AccountType/>
      </UserInfo>
    </SharedWithUsers>
    <lcf76f155ced4ddcb4097134ff3c332f xmlns="1ec1062e-7d01-4ec4-a436-d6e1ce293c3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6ACD38F-A7CE-4AB9-B835-CF3D3C39E0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1144F62-ABDD-4166-8B2D-79879D1DF6C2}"/>
</file>

<file path=customXml/itemProps3.xml><?xml version="1.0" encoding="utf-8"?>
<ds:datastoreItem xmlns:ds="http://schemas.openxmlformats.org/officeDocument/2006/customXml" ds:itemID="{C6784F4B-D3B9-4F2C-A8F6-AD5AC5CE51AA}">
  <ds:schemaRefs>
    <ds:schemaRef ds:uri="http://schemas.microsoft.com/office/2006/metadata/properties"/>
    <ds:schemaRef ds:uri="http://schemas.microsoft.com/office/2006/documentManagement/types"/>
    <ds:schemaRef ds:uri="58f6a8ab-452b-4a92-b840-0aa025fdc4d0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363a5cc2-1704-4a37-97fa-af7a88216813"/>
    <ds:schemaRef ds:uri="http://purl.org/dc/terms/"/>
    <ds:schemaRef ds:uri="975c8eaf-bde6-4e5c-8cb9-c88e12d60be5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76193</TotalTime>
  <Words>160</Words>
  <Application>Microsoft Office PowerPoint</Application>
  <PresentationFormat>Widescreen</PresentationFormat>
  <Paragraphs>35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Avenir Next LT Pro</vt:lpstr>
      <vt:lpstr>Calibri</vt:lpstr>
      <vt:lpstr>Courier New</vt:lpstr>
      <vt:lpstr>Georgia</vt:lpstr>
      <vt:lpstr>Wingdings</vt:lpstr>
      <vt:lpstr>1_Office Theme</vt:lpstr>
      <vt:lpstr>SPORTS &amp; Events</vt:lpstr>
      <vt:lpstr>September Overview</vt:lpstr>
      <vt:lpstr>S.P.O.R.T.S.  The Relationship Conference</vt:lpstr>
      <vt:lpstr>PowerPoint Presentation</vt:lpstr>
      <vt:lpstr>PowerPoint Presentation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TDT Revenues – fy 2017 to fy 2021</dc:title>
  <dc:subject/>
  <dc:creator>Steve Hayes</dc:creator>
  <cp:keywords/>
  <dc:description/>
  <cp:lastModifiedBy>Kaylor, Mariah</cp:lastModifiedBy>
  <cp:revision>226</cp:revision>
  <cp:lastPrinted>2021-05-18T03:14:05Z</cp:lastPrinted>
  <dcterms:created xsi:type="dcterms:W3CDTF">2021-02-11T18:15:26Z</dcterms:created>
  <dcterms:modified xsi:type="dcterms:W3CDTF">2023-10-24T14:23:16Z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0x010100FB79E9896438AD4E8D2CE67287D1C746</vt:lpwstr>
  </property>
  <property fmtid="{D5CDD505-2E9C-101B-9397-08002B2CF9AE}" pid="3" name="MediaServiceImageTags">
    <vt:lpwstr/>
  </property>
</Properties>
</file>