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8" r:id="rId18"/>
    <p:sldId id="279" r:id="rId19"/>
    <p:sldId id="273" r:id="rId20"/>
    <p:sldId id="274" r:id="rId21"/>
    <p:sldId id="275" r:id="rId22"/>
  </p:sldIdLst>
  <p:sldSz cx="10058400" cy="6400800"/>
  <p:notesSz cx="10058400" cy="6400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87" y="441"/>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02616" y="2320180"/>
            <a:ext cx="7853166" cy="188087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508760" y="3584448"/>
            <a:ext cx="7040880" cy="16002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20302"/>
                </a:solidFill>
                <a:latin typeface="Roboto"/>
                <a:cs typeface="Roboto"/>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20302"/>
                </a:solidFill>
                <a:latin typeface="Roboto"/>
                <a:cs typeface="Roboto"/>
              </a:defRPr>
            </a:lvl1pPr>
          </a:lstStyle>
          <a:p>
            <a:endParaRPr/>
          </a:p>
        </p:txBody>
      </p:sp>
      <p:sp>
        <p:nvSpPr>
          <p:cNvPr id="3" name="Holder 3"/>
          <p:cNvSpPr>
            <a:spLocks noGrp="1"/>
          </p:cNvSpPr>
          <p:nvPr>
            <p:ph sz="half" idx="2"/>
          </p:nvPr>
        </p:nvSpPr>
        <p:spPr>
          <a:xfrm>
            <a:off x="502920" y="1472184"/>
            <a:ext cx="4375404" cy="422452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472184"/>
            <a:ext cx="4375404" cy="422452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20302"/>
                </a:solidFill>
                <a:latin typeface="Roboto"/>
                <a:cs typeface="Robo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08957" y="158750"/>
            <a:ext cx="3440485" cy="848360"/>
          </a:xfrm>
          <a:prstGeom prst="rect">
            <a:avLst/>
          </a:prstGeom>
        </p:spPr>
        <p:txBody>
          <a:bodyPr wrap="square" lIns="0" tIns="0" rIns="0" bIns="0">
            <a:spAutoFit/>
          </a:bodyPr>
          <a:lstStyle>
            <a:lvl1pPr>
              <a:defRPr sz="1800" b="1" i="0">
                <a:solidFill>
                  <a:srgbClr val="020302"/>
                </a:solidFill>
                <a:latin typeface="Roboto"/>
                <a:cs typeface="Roboto"/>
              </a:defRPr>
            </a:lvl1pPr>
          </a:lstStyle>
          <a:p>
            <a:endParaRPr/>
          </a:p>
        </p:txBody>
      </p:sp>
      <p:sp>
        <p:nvSpPr>
          <p:cNvPr id="3" name="Holder 3"/>
          <p:cNvSpPr>
            <a:spLocks noGrp="1"/>
          </p:cNvSpPr>
          <p:nvPr>
            <p:ph type="body" idx="1"/>
          </p:nvPr>
        </p:nvSpPr>
        <p:spPr>
          <a:xfrm>
            <a:off x="901065" y="1338468"/>
            <a:ext cx="8256269" cy="44145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5952744"/>
            <a:ext cx="3218688" cy="32004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5952744"/>
            <a:ext cx="2313432" cy="32004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2/13/2022</a:t>
            </a:fld>
            <a:endParaRPr lang="en-US"/>
          </a:p>
        </p:txBody>
      </p:sp>
      <p:sp>
        <p:nvSpPr>
          <p:cNvPr id="6" name="Holder 6"/>
          <p:cNvSpPr>
            <a:spLocks noGrp="1"/>
          </p:cNvSpPr>
          <p:nvPr>
            <p:ph type="sldNum" sz="quarter" idx="7"/>
          </p:nvPr>
        </p:nvSpPr>
        <p:spPr>
          <a:xfrm>
            <a:off x="7242048" y="5952744"/>
            <a:ext cx="2313432" cy="32004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02616" y="2320180"/>
            <a:ext cx="7828280" cy="1880870"/>
          </a:xfrm>
          <a:prstGeom prst="rect">
            <a:avLst/>
          </a:prstGeom>
        </p:spPr>
        <p:txBody>
          <a:bodyPr vert="horz" wrap="square" lIns="0" tIns="309245" rIns="0" bIns="0" rtlCol="0">
            <a:spAutoFit/>
          </a:bodyPr>
          <a:lstStyle/>
          <a:p>
            <a:pPr marL="12700">
              <a:lnSpc>
                <a:spcPct val="100000"/>
              </a:lnSpc>
              <a:spcBef>
                <a:spcPts val="2435"/>
              </a:spcBef>
              <a:tabLst>
                <a:tab pos="2235200" algn="l"/>
              </a:tabLst>
            </a:pPr>
            <a:r>
              <a:rPr sz="7100" b="1" spc="850" dirty="0">
                <a:solidFill>
                  <a:srgbClr val="5C2800"/>
                </a:solidFill>
                <a:latin typeface="Century Gothic"/>
                <a:cs typeface="Century Gothic"/>
              </a:rPr>
              <a:t>THE	</a:t>
            </a:r>
            <a:r>
              <a:rPr sz="7100" b="1" spc="815" dirty="0">
                <a:solidFill>
                  <a:srgbClr val="5C2800"/>
                </a:solidFill>
                <a:latin typeface="Century Gothic"/>
                <a:cs typeface="Century Gothic"/>
              </a:rPr>
              <a:t>WOODSON</a:t>
            </a:r>
            <a:endParaRPr sz="7100" dirty="0">
              <a:latin typeface="Century Gothic"/>
              <a:cs typeface="Century Gothic"/>
            </a:endParaRPr>
          </a:p>
          <a:p>
            <a:pPr marL="77470">
              <a:lnSpc>
                <a:spcPct val="100000"/>
              </a:lnSpc>
              <a:spcBef>
                <a:spcPts val="810"/>
              </a:spcBef>
              <a:tabLst>
                <a:tab pos="1831339" algn="l"/>
                <a:tab pos="3914775" algn="l"/>
                <a:tab pos="5575300" algn="l"/>
                <a:tab pos="6186805" algn="l"/>
              </a:tabLst>
            </a:pPr>
            <a:r>
              <a:rPr sz="2450" b="1" spc="280" dirty="0">
                <a:solidFill>
                  <a:srgbClr val="5C2800"/>
                </a:solidFill>
                <a:latin typeface="Century Gothic"/>
                <a:cs typeface="Century Gothic"/>
              </a:rPr>
              <a:t>AFRICAN	</a:t>
            </a:r>
            <a:r>
              <a:rPr sz="2450" b="1" spc="275" dirty="0">
                <a:solidFill>
                  <a:srgbClr val="5C2800"/>
                </a:solidFill>
                <a:latin typeface="Century Gothic"/>
                <a:cs typeface="Century Gothic"/>
              </a:rPr>
              <a:t>AMERICAN	</a:t>
            </a:r>
            <a:r>
              <a:rPr sz="2450" b="1" spc="285" dirty="0">
                <a:solidFill>
                  <a:srgbClr val="5C2800"/>
                </a:solidFill>
                <a:latin typeface="Century Gothic"/>
                <a:cs typeface="Century Gothic"/>
              </a:rPr>
              <a:t>MUSEUM	</a:t>
            </a:r>
            <a:r>
              <a:rPr sz="2450" b="1" spc="165" dirty="0">
                <a:solidFill>
                  <a:srgbClr val="5C2800"/>
                </a:solidFill>
                <a:latin typeface="Century Gothic"/>
                <a:cs typeface="Century Gothic"/>
              </a:rPr>
              <a:t>OF	</a:t>
            </a:r>
            <a:r>
              <a:rPr sz="2450" b="1" spc="275" dirty="0">
                <a:solidFill>
                  <a:srgbClr val="5C2800"/>
                </a:solidFill>
                <a:latin typeface="Century Gothic"/>
                <a:cs typeface="Century Gothic"/>
              </a:rPr>
              <a:t>FLORIDA</a:t>
            </a:r>
            <a:endParaRPr sz="2450" dirty="0">
              <a:latin typeface="Century Gothic"/>
              <a:cs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5257800"/>
          </a:xfrm>
          <a:prstGeom prst="rect">
            <a:avLst/>
          </a:prstGeom>
        </p:spPr>
      </p:pic>
      <p:sp>
        <p:nvSpPr>
          <p:cNvPr id="3" name="object 3"/>
          <p:cNvSpPr txBox="1"/>
          <p:nvPr/>
        </p:nvSpPr>
        <p:spPr>
          <a:xfrm>
            <a:off x="152400" y="5523991"/>
            <a:ext cx="9677400" cy="443711"/>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231F20"/>
                </a:solidFill>
                <a:latin typeface="Roboto"/>
                <a:cs typeface="Roboto"/>
              </a:rPr>
              <a:t>Interior</a:t>
            </a:r>
            <a:r>
              <a:rPr sz="1400" spc="-25" dirty="0">
                <a:solidFill>
                  <a:srgbClr val="231F20"/>
                </a:solidFill>
                <a:latin typeface="Roboto"/>
                <a:cs typeface="Roboto"/>
              </a:rPr>
              <a:t> </a:t>
            </a:r>
            <a:r>
              <a:rPr sz="1400" spc="-5" dirty="0">
                <a:solidFill>
                  <a:srgbClr val="231F20"/>
                </a:solidFill>
                <a:latin typeface="Roboto"/>
                <a:cs typeface="Roboto"/>
              </a:rPr>
              <a:t>view</a:t>
            </a:r>
            <a:r>
              <a:rPr sz="1400" spc="-25" dirty="0">
                <a:solidFill>
                  <a:srgbClr val="231F20"/>
                </a:solidFill>
                <a:latin typeface="Roboto"/>
                <a:cs typeface="Roboto"/>
              </a:rPr>
              <a:t> </a:t>
            </a:r>
            <a:r>
              <a:rPr sz="1400" spc="-10" dirty="0">
                <a:solidFill>
                  <a:srgbClr val="231F20"/>
                </a:solidFill>
                <a:latin typeface="Roboto"/>
                <a:cs typeface="Roboto"/>
              </a:rPr>
              <a:t>from</a:t>
            </a:r>
            <a:r>
              <a:rPr sz="1400" spc="-25" dirty="0">
                <a:solidFill>
                  <a:srgbClr val="231F20"/>
                </a:solidFill>
                <a:latin typeface="Roboto"/>
                <a:cs typeface="Roboto"/>
              </a:rPr>
              <a:t> </a:t>
            </a:r>
            <a:r>
              <a:rPr sz="1400" dirty="0">
                <a:solidFill>
                  <a:srgbClr val="231F20"/>
                </a:solidFill>
                <a:latin typeface="Roboto"/>
                <a:cs typeface="Roboto"/>
              </a:rPr>
              <a:t>the</a:t>
            </a:r>
            <a:r>
              <a:rPr sz="1400" spc="-25" dirty="0">
                <a:solidFill>
                  <a:srgbClr val="231F20"/>
                </a:solidFill>
                <a:latin typeface="Roboto"/>
                <a:cs typeface="Roboto"/>
              </a:rPr>
              <a:t> </a:t>
            </a:r>
            <a:r>
              <a:rPr sz="1400" dirty="0">
                <a:solidFill>
                  <a:srgbClr val="231F20"/>
                </a:solidFill>
                <a:latin typeface="Roboto"/>
                <a:cs typeface="Roboto"/>
              </a:rPr>
              <a:t>second</a:t>
            </a:r>
            <a:r>
              <a:rPr sz="1400" spc="-25" dirty="0">
                <a:solidFill>
                  <a:srgbClr val="231F20"/>
                </a:solidFill>
                <a:latin typeface="Roboto"/>
                <a:cs typeface="Roboto"/>
              </a:rPr>
              <a:t> </a:t>
            </a:r>
            <a:r>
              <a:rPr sz="1400" spc="-5" dirty="0">
                <a:solidFill>
                  <a:srgbClr val="231F20"/>
                </a:solidFill>
                <a:latin typeface="Roboto"/>
                <a:cs typeface="Roboto"/>
              </a:rPr>
              <a:t>story</a:t>
            </a:r>
            <a:r>
              <a:rPr sz="1400" spc="-30" dirty="0">
                <a:solidFill>
                  <a:srgbClr val="231F20"/>
                </a:solidFill>
                <a:latin typeface="Roboto"/>
                <a:cs typeface="Roboto"/>
              </a:rPr>
              <a:t> </a:t>
            </a:r>
            <a:r>
              <a:rPr sz="1400" b="1" spc="-5" dirty="0">
                <a:solidFill>
                  <a:srgbClr val="231F20"/>
                </a:solidFill>
                <a:latin typeface="Roboto"/>
                <a:cs typeface="Roboto"/>
              </a:rPr>
              <a:t>Loggia</a:t>
            </a:r>
            <a:r>
              <a:rPr sz="1400" spc="-5" dirty="0">
                <a:solidFill>
                  <a:srgbClr val="231F20"/>
                </a:solidFill>
                <a:latin typeface="Roboto"/>
                <a:cs typeface="Roboto"/>
              </a:rPr>
              <a:t>,</a:t>
            </a:r>
            <a:r>
              <a:rPr sz="1400" spc="-25" dirty="0">
                <a:solidFill>
                  <a:srgbClr val="231F20"/>
                </a:solidFill>
                <a:latin typeface="Roboto"/>
                <a:cs typeface="Roboto"/>
              </a:rPr>
              <a:t> </a:t>
            </a:r>
            <a:r>
              <a:rPr sz="1400" dirty="0">
                <a:solidFill>
                  <a:srgbClr val="231F20"/>
                </a:solidFill>
                <a:latin typeface="Roboto"/>
                <a:cs typeface="Roboto"/>
              </a:rPr>
              <a:t>looking</a:t>
            </a:r>
            <a:r>
              <a:rPr sz="1400" spc="-20" dirty="0">
                <a:solidFill>
                  <a:srgbClr val="231F20"/>
                </a:solidFill>
                <a:latin typeface="Roboto"/>
                <a:cs typeface="Roboto"/>
              </a:rPr>
              <a:t> </a:t>
            </a:r>
            <a:r>
              <a:rPr sz="1400" spc="-5" dirty="0">
                <a:solidFill>
                  <a:srgbClr val="231F20"/>
                </a:solidFill>
                <a:latin typeface="Roboto"/>
                <a:cs typeface="Roboto"/>
              </a:rPr>
              <a:t>out</a:t>
            </a:r>
            <a:r>
              <a:rPr sz="1400" spc="-25" dirty="0">
                <a:solidFill>
                  <a:srgbClr val="231F20"/>
                </a:solidFill>
                <a:latin typeface="Roboto"/>
                <a:cs typeface="Roboto"/>
              </a:rPr>
              <a:t> </a:t>
            </a:r>
            <a:r>
              <a:rPr sz="1400" spc="-5" dirty="0">
                <a:solidFill>
                  <a:srgbClr val="231F20"/>
                </a:solidFill>
                <a:latin typeface="Roboto"/>
                <a:cs typeface="Roboto"/>
              </a:rPr>
              <a:t>over</a:t>
            </a:r>
            <a:r>
              <a:rPr sz="1400" spc="-25" dirty="0">
                <a:solidFill>
                  <a:srgbClr val="231F20"/>
                </a:solidFill>
                <a:latin typeface="Roboto"/>
                <a:cs typeface="Roboto"/>
              </a:rPr>
              <a:t> </a:t>
            </a:r>
            <a:r>
              <a:rPr sz="1400" dirty="0">
                <a:solidFill>
                  <a:srgbClr val="231F20"/>
                </a:solidFill>
                <a:latin typeface="Roboto"/>
                <a:cs typeface="Roboto"/>
              </a:rPr>
              <a:t>I-275</a:t>
            </a:r>
            <a:r>
              <a:rPr sz="1400" spc="-30" dirty="0">
                <a:solidFill>
                  <a:srgbClr val="231F20"/>
                </a:solidFill>
                <a:latin typeface="Roboto"/>
                <a:cs typeface="Roboto"/>
              </a:rPr>
              <a:t> </a:t>
            </a:r>
            <a:r>
              <a:rPr sz="1400" dirty="0">
                <a:solidFill>
                  <a:srgbClr val="231F20"/>
                </a:solidFill>
                <a:latin typeface="Roboto"/>
                <a:cs typeface="Roboto"/>
              </a:rPr>
              <a:t>and</a:t>
            </a:r>
            <a:r>
              <a:rPr sz="1400" spc="-25" dirty="0">
                <a:solidFill>
                  <a:srgbClr val="231F20"/>
                </a:solidFill>
                <a:latin typeface="Roboto"/>
                <a:cs typeface="Roboto"/>
              </a:rPr>
              <a:t> </a:t>
            </a:r>
            <a:r>
              <a:rPr sz="1400" spc="-10" dirty="0">
                <a:solidFill>
                  <a:srgbClr val="231F20"/>
                </a:solidFill>
                <a:latin typeface="Roboto"/>
                <a:cs typeface="Roboto"/>
              </a:rPr>
              <a:t>toward</a:t>
            </a:r>
            <a:r>
              <a:rPr sz="1400" spc="-25" dirty="0">
                <a:solidFill>
                  <a:srgbClr val="231F20"/>
                </a:solidFill>
                <a:latin typeface="Roboto"/>
                <a:cs typeface="Roboto"/>
              </a:rPr>
              <a:t> </a:t>
            </a:r>
            <a:r>
              <a:rPr sz="1400" spc="-5" dirty="0">
                <a:solidFill>
                  <a:srgbClr val="231F20"/>
                </a:solidFill>
                <a:latin typeface="Roboto"/>
                <a:cs typeface="Roboto"/>
              </a:rPr>
              <a:t>Jordan</a:t>
            </a:r>
            <a:r>
              <a:rPr sz="1400" spc="-25" dirty="0">
                <a:solidFill>
                  <a:srgbClr val="231F20"/>
                </a:solidFill>
                <a:latin typeface="Roboto"/>
                <a:cs typeface="Roboto"/>
              </a:rPr>
              <a:t> </a:t>
            </a:r>
            <a:r>
              <a:rPr sz="1400" spc="-5" dirty="0">
                <a:solidFill>
                  <a:srgbClr val="231F20"/>
                </a:solidFill>
                <a:latin typeface="Roboto"/>
                <a:cs typeface="Roboto"/>
              </a:rPr>
              <a:t>Park.</a:t>
            </a:r>
            <a:r>
              <a:rPr sz="1400" spc="229" dirty="0">
                <a:solidFill>
                  <a:srgbClr val="231F20"/>
                </a:solidFill>
                <a:latin typeface="Roboto"/>
                <a:cs typeface="Roboto"/>
              </a:rPr>
              <a:t> </a:t>
            </a:r>
            <a:r>
              <a:rPr sz="1400" dirty="0">
                <a:solidFill>
                  <a:srgbClr val="231F20"/>
                </a:solidFill>
                <a:latin typeface="Roboto"/>
                <a:cs typeface="Roboto"/>
              </a:rPr>
              <a:t>This</a:t>
            </a:r>
            <a:r>
              <a:rPr sz="1400" spc="-25" dirty="0">
                <a:solidFill>
                  <a:srgbClr val="231F20"/>
                </a:solidFill>
                <a:latin typeface="Roboto"/>
                <a:cs typeface="Roboto"/>
              </a:rPr>
              <a:t> </a:t>
            </a:r>
            <a:r>
              <a:rPr sz="1400" dirty="0">
                <a:solidFill>
                  <a:srgbClr val="231F20"/>
                </a:solidFill>
                <a:latin typeface="Roboto"/>
                <a:cs typeface="Roboto"/>
              </a:rPr>
              <a:t>is</a:t>
            </a:r>
            <a:r>
              <a:rPr sz="1400" spc="-25" dirty="0">
                <a:solidFill>
                  <a:srgbClr val="231F20"/>
                </a:solidFill>
                <a:latin typeface="Roboto"/>
                <a:cs typeface="Roboto"/>
              </a:rPr>
              <a:t> </a:t>
            </a:r>
            <a:r>
              <a:rPr sz="1400" dirty="0">
                <a:solidFill>
                  <a:srgbClr val="231F20"/>
                </a:solidFill>
                <a:latin typeface="Roboto"/>
                <a:cs typeface="Roboto"/>
              </a:rPr>
              <a:t>a</a:t>
            </a:r>
            <a:r>
              <a:rPr sz="1400" spc="-20" dirty="0">
                <a:solidFill>
                  <a:srgbClr val="231F20"/>
                </a:solidFill>
                <a:latin typeface="Roboto"/>
                <a:cs typeface="Roboto"/>
              </a:rPr>
              <a:t> </a:t>
            </a:r>
            <a:r>
              <a:rPr sz="1400" dirty="0">
                <a:solidFill>
                  <a:srgbClr val="231F20"/>
                </a:solidFill>
                <a:latin typeface="Roboto"/>
                <a:cs typeface="Roboto"/>
              </a:rPr>
              <a:t>special</a:t>
            </a:r>
            <a:r>
              <a:rPr sz="1400" spc="-25" dirty="0">
                <a:solidFill>
                  <a:srgbClr val="231F20"/>
                </a:solidFill>
                <a:latin typeface="Roboto"/>
                <a:cs typeface="Roboto"/>
              </a:rPr>
              <a:t> </a:t>
            </a:r>
            <a:r>
              <a:rPr sz="1400" dirty="0">
                <a:solidFill>
                  <a:srgbClr val="231F20"/>
                </a:solidFill>
                <a:latin typeface="Roboto"/>
                <a:cs typeface="Roboto"/>
              </a:rPr>
              <a:t>space</a:t>
            </a:r>
            <a:r>
              <a:rPr sz="1400" spc="-25" dirty="0">
                <a:solidFill>
                  <a:srgbClr val="231F20"/>
                </a:solidFill>
                <a:latin typeface="Roboto"/>
                <a:cs typeface="Roboto"/>
              </a:rPr>
              <a:t> </a:t>
            </a:r>
            <a:r>
              <a:rPr sz="1400" dirty="0">
                <a:solidFill>
                  <a:srgbClr val="231F20"/>
                </a:solidFill>
                <a:latin typeface="Roboto"/>
                <a:cs typeface="Roboto"/>
              </a:rPr>
              <a:t>in </a:t>
            </a:r>
            <a:r>
              <a:rPr sz="1400" spc="-285" dirty="0">
                <a:solidFill>
                  <a:srgbClr val="231F20"/>
                </a:solidFill>
                <a:latin typeface="Roboto"/>
                <a:cs typeface="Roboto"/>
              </a:rPr>
              <a:t> </a:t>
            </a:r>
            <a:r>
              <a:rPr sz="1400" dirty="0">
                <a:solidFill>
                  <a:srgbClr val="231F20"/>
                </a:solidFill>
                <a:latin typeface="Roboto"/>
                <a:cs typeface="Roboto"/>
              </a:rPr>
              <a:t>the</a:t>
            </a:r>
            <a:r>
              <a:rPr sz="1400" spc="-5" dirty="0">
                <a:solidFill>
                  <a:srgbClr val="231F20"/>
                </a:solidFill>
                <a:latin typeface="Roboto"/>
                <a:cs typeface="Roboto"/>
              </a:rPr>
              <a:t> museum </a:t>
            </a:r>
            <a:r>
              <a:rPr sz="1400" dirty="0">
                <a:solidFill>
                  <a:srgbClr val="231F20"/>
                </a:solidFill>
                <a:latin typeface="Roboto"/>
                <a:cs typeface="Roboto"/>
              </a:rPr>
              <a:t>and easily </a:t>
            </a:r>
            <a:r>
              <a:rPr sz="1400" spc="-5" dirty="0">
                <a:solidFill>
                  <a:srgbClr val="231F20"/>
                </a:solidFill>
                <a:latin typeface="Roboto"/>
                <a:cs typeface="Roboto"/>
              </a:rPr>
              <a:t>used for</a:t>
            </a:r>
            <a:r>
              <a:rPr sz="1400" dirty="0">
                <a:solidFill>
                  <a:srgbClr val="231F20"/>
                </a:solidFill>
                <a:latin typeface="Roboto"/>
                <a:cs typeface="Roboto"/>
              </a:rPr>
              <a:t> </a:t>
            </a:r>
            <a:r>
              <a:rPr sz="1400" spc="-5" dirty="0">
                <a:solidFill>
                  <a:srgbClr val="231F20"/>
                </a:solidFill>
                <a:latin typeface="Roboto"/>
                <a:cs typeface="Roboto"/>
              </a:rPr>
              <a:t>receptions</a:t>
            </a:r>
            <a:r>
              <a:rPr sz="1400" dirty="0">
                <a:solidFill>
                  <a:srgbClr val="231F20"/>
                </a:solidFill>
                <a:latin typeface="Roboto"/>
                <a:cs typeface="Roboto"/>
              </a:rPr>
              <a:t> and special </a:t>
            </a:r>
            <a:r>
              <a:rPr sz="1400" spc="-5" dirty="0">
                <a:solidFill>
                  <a:srgbClr val="231F20"/>
                </a:solidFill>
                <a:latin typeface="Roboto"/>
                <a:cs typeface="Roboto"/>
              </a:rPr>
              <a:t>events.</a:t>
            </a:r>
            <a:endParaRPr sz="1400" dirty="0">
              <a:latin typeface="Roboto"/>
              <a:cs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5257800"/>
          </a:xfrm>
          <a:prstGeom prst="rect">
            <a:avLst/>
          </a:prstGeom>
        </p:spPr>
      </p:pic>
      <p:sp>
        <p:nvSpPr>
          <p:cNvPr id="3" name="object 3"/>
          <p:cNvSpPr txBox="1"/>
          <p:nvPr/>
        </p:nvSpPr>
        <p:spPr>
          <a:xfrm>
            <a:off x="152400" y="5498591"/>
            <a:ext cx="9753600" cy="443711"/>
          </a:xfrm>
          <a:prstGeom prst="rect">
            <a:avLst/>
          </a:prstGeom>
        </p:spPr>
        <p:txBody>
          <a:bodyPr vert="horz" wrap="square" lIns="0" tIns="12700" rIns="0" bIns="0" rtlCol="0">
            <a:spAutoFit/>
          </a:bodyPr>
          <a:lstStyle/>
          <a:p>
            <a:pPr marL="12700" marR="5080">
              <a:lnSpc>
                <a:spcPct val="100000"/>
              </a:lnSpc>
              <a:spcBef>
                <a:spcPts val="100"/>
              </a:spcBef>
            </a:pPr>
            <a:r>
              <a:rPr sz="1400" spc="-5" dirty="0">
                <a:solidFill>
                  <a:srgbClr val="231F20"/>
                </a:solidFill>
                <a:latin typeface="Roboto"/>
                <a:cs typeface="Roboto"/>
              </a:rPr>
              <a:t>South</a:t>
            </a:r>
            <a:r>
              <a:rPr sz="1400" spc="-20" dirty="0">
                <a:solidFill>
                  <a:srgbClr val="231F20"/>
                </a:solidFill>
                <a:latin typeface="Roboto"/>
                <a:cs typeface="Roboto"/>
              </a:rPr>
              <a:t> </a:t>
            </a:r>
            <a:r>
              <a:rPr sz="1400" spc="-5" dirty="0">
                <a:solidFill>
                  <a:srgbClr val="231F20"/>
                </a:solidFill>
                <a:latin typeface="Roboto"/>
                <a:cs typeface="Roboto"/>
              </a:rPr>
              <a:t>view</a:t>
            </a:r>
            <a:r>
              <a:rPr sz="1400" spc="-20" dirty="0">
                <a:solidFill>
                  <a:srgbClr val="231F20"/>
                </a:solidFill>
                <a:latin typeface="Roboto"/>
                <a:cs typeface="Roboto"/>
              </a:rPr>
              <a:t> </a:t>
            </a:r>
            <a:r>
              <a:rPr sz="1400" dirty="0">
                <a:solidFill>
                  <a:srgbClr val="231F20"/>
                </a:solidFill>
                <a:latin typeface="Roboto"/>
                <a:cs typeface="Roboto"/>
              </a:rPr>
              <a:t>looking</a:t>
            </a:r>
            <a:r>
              <a:rPr sz="1400" spc="-15" dirty="0">
                <a:solidFill>
                  <a:srgbClr val="231F20"/>
                </a:solidFill>
                <a:latin typeface="Roboto"/>
                <a:cs typeface="Roboto"/>
              </a:rPr>
              <a:t> </a:t>
            </a:r>
            <a:r>
              <a:rPr sz="1400" spc="5" dirty="0">
                <a:solidFill>
                  <a:srgbClr val="231F20"/>
                </a:solidFill>
                <a:latin typeface="Roboto"/>
                <a:cs typeface="Roboto"/>
              </a:rPr>
              <a:t>north</a:t>
            </a:r>
            <a:r>
              <a:rPr sz="1400" spc="-20" dirty="0">
                <a:solidFill>
                  <a:srgbClr val="231F20"/>
                </a:solidFill>
                <a:latin typeface="Roboto"/>
                <a:cs typeface="Roboto"/>
              </a:rPr>
              <a:t> </a:t>
            </a:r>
            <a:r>
              <a:rPr sz="1400" spc="-5" dirty="0">
                <a:solidFill>
                  <a:srgbClr val="231F20"/>
                </a:solidFill>
                <a:latin typeface="Roboto"/>
                <a:cs typeface="Roboto"/>
              </a:rPr>
              <a:t>over</a:t>
            </a:r>
            <a:r>
              <a:rPr sz="1400" spc="-15" dirty="0">
                <a:solidFill>
                  <a:srgbClr val="231F20"/>
                </a:solidFill>
                <a:latin typeface="Roboto"/>
                <a:cs typeface="Roboto"/>
              </a:rPr>
              <a:t> </a:t>
            </a:r>
            <a:r>
              <a:rPr sz="1400" dirty="0">
                <a:solidFill>
                  <a:srgbClr val="231F20"/>
                </a:solidFill>
                <a:latin typeface="Roboto"/>
                <a:cs typeface="Roboto"/>
              </a:rPr>
              <a:t>the</a:t>
            </a:r>
            <a:r>
              <a:rPr sz="1400" spc="-20" dirty="0">
                <a:solidFill>
                  <a:srgbClr val="231F20"/>
                </a:solidFill>
                <a:latin typeface="Roboto"/>
                <a:cs typeface="Roboto"/>
              </a:rPr>
              <a:t> </a:t>
            </a:r>
            <a:r>
              <a:rPr sz="1400" b="1" spc="-10" dirty="0">
                <a:solidFill>
                  <a:srgbClr val="231F20"/>
                </a:solidFill>
                <a:latin typeface="Roboto"/>
                <a:cs typeface="Roboto"/>
              </a:rPr>
              <a:t>Water</a:t>
            </a:r>
            <a:r>
              <a:rPr sz="1400" b="1" spc="-55" dirty="0">
                <a:solidFill>
                  <a:srgbClr val="231F20"/>
                </a:solidFill>
                <a:latin typeface="Roboto"/>
                <a:cs typeface="Roboto"/>
              </a:rPr>
              <a:t> </a:t>
            </a:r>
            <a:r>
              <a:rPr sz="1400" b="1" spc="-25" dirty="0">
                <a:solidFill>
                  <a:srgbClr val="231F20"/>
                </a:solidFill>
                <a:latin typeface="Roboto"/>
                <a:cs typeface="Roboto"/>
              </a:rPr>
              <a:t>Table</a:t>
            </a:r>
            <a:r>
              <a:rPr sz="1400" b="1" spc="-20" dirty="0">
                <a:solidFill>
                  <a:srgbClr val="231F20"/>
                </a:solidFill>
                <a:latin typeface="Roboto"/>
                <a:cs typeface="Roboto"/>
              </a:rPr>
              <a:t> </a:t>
            </a:r>
            <a:r>
              <a:rPr sz="1400" dirty="0">
                <a:solidFill>
                  <a:srgbClr val="231F20"/>
                </a:solidFill>
                <a:latin typeface="Roboto"/>
                <a:cs typeface="Roboto"/>
              </a:rPr>
              <a:t>and</a:t>
            </a:r>
            <a:r>
              <a:rPr sz="1400" spc="-15" dirty="0">
                <a:solidFill>
                  <a:srgbClr val="231F20"/>
                </a:solidFill>
                <a:latin typeface="Roboto"/>
                <a:cs typeface="Roboto"/>
              </a:rPr>
              <a:t> </a:t>
            </a:r>
            <a:r>
              <a:rPr sz="1400" b="1" spc="-10" dirty="0">
                <a:solidFill>
                  <a:srgbClr val="231F20"/>
                </a:solidFill>
                <a:latin typeface="Roboto"/>
                <a:cs typeface="Roboto"/>
              </a:rPr>
              <a:t>Celebration</a:t>
            </a:r>
            <a:r>
              <a:rPr sz="1400" b="1" spc="-15" dirty="0">
                <a:solidFill>
                  <a:srgbClr val="231F20"/>
                </a:solidFill>
                <a:latin typeface="Roboto"/>
                <a:cs typeface="Roboto"/>
              </a:rPr>
              <a:t> </a:t>
            </a:r>
            <a:r>
              <a:rPr sz="1400" b="1" dirty="0">
                <a:solidFill>
                  <a:srgbClr val="231F20"/>
                </a:solidFill>
                <a:latin typeface="Roboto"/>
                <a:cs typeface="Roboto"/>
              </a:rPr>
              <a:t>Lawn.</a:t>
            </a:r>
            <a:r>
              <a:rPr sz="1400" b="1" spc="-15" dirty="0">
                <a:solidFill>
                  <a:srgbClr val="231F20"/>
                </a:solidFill>
                <a:latin typeface="Roboto"/>
                <a:cs typeface="Roboto"/>
              </a:rPr>
              <a:t> </a:t>
            </a:r>
            <a:r>
              <a:rPr sz="1400" spc="-10" dirty="0">
                <a:solidFill>
                  <a:srgbClr val="231F20"/>
                </a:solidFill>
                <a:latin typeface="Roboto"/>
                <a:cs typeface="Roboto"/>
              </a:rPr>
              <a:t>Surrounding</a:t>
            </a:r>
            <a:r>
              <a:rPr sz="1400" spc="-25" dirty="0">
                <a:solidFill>
                  <a:srgbClr val="231F20"/>
                </a:solidFill>
                <a:latin typeface="Roboto"/>
                <a:cs typeface="Roboto"/>
              </a:rPr>
              <a:t> </a:t>
            </a:r>
            <a:r>
              <a:rPr sz="1400" dirty="0">
                <a:solidFill>
                  <a:srgbClr val="231F20"/>
                </a:solidFill>
                <a:latin typeface="Roboto"/>
                <a:cs typeface="Roboto"/>
              </a:rPr>
              <a:t>this</a:t>
            </a:r>
            <a:r>
              <a:rPr sz="1400" spc="-20" dirty="0">
                <a:solidFill>
                  <a:srgbClr val="231F20"/>
                </a:solidFill>
                <a:latin typeface="Roboto"/>
                <a:cs typeface="Roboto"/>
              </a:rPr>
              <a:t> </a:t>
            </a:r>
            <a:r>
              <a:rPr sz="1400" spc="-5" dirty="0">
                <a:solidFill>
                  <a:srgbClr val="231F20"/>
                </a:solidFill>
                <a:latin typeface="Roboto"/>
                <a:cs typeface="Roboto"/>
              </a:rPr>
              <a:t>beautiful</a:t>
            </a:r>
            <a:r>
              <a:rPr sz="1400" spc="-20" dirty="0">
                <a:solidFill>
                  <a:srgbClr val="231F20"/>
                </a:solidFill>
                <a:latin typeface="Roboto"/>
                <a:cs typeface="Roboto"/>
              </a:rPr>
              <a:t> </a:t>
            </a:r>
            <a:r>
              <a:rPr sz="1400" dirty="0">
                <a:solidFill>
                  <a:srgbClr val="231F20"/>
                </a:solidFill>
                <a:latin typeface="Roboto"/>
                <a:cs typeface="Roboto"/>
              </a:rPr>
              <a:t>space</a:t>
            </a:r>
            <a:r>
              <a:rPr sz="1400" spc="-15" dirty="0">
                <a:solidFill>
                  <a:srgbClr val="231F20"/>
                </a:solidFill>
                <a:latin typeface="Roboto"/>
                <a:cs typeface="Roboto"/>
              </a:rPr>
              <a:t> </a:t>
            </a:r>
            <a:r>
              <a:rPr sz="1400" dirty="0">
                <a:solidFill>
                  <a:srgbClr val="231F20"/>
                </a:solidFill>
                <a:latin typeface="Roboto"/>
                <a:cs typeface="Roboto"/>
              </a:rPr>
              <a:t>is</a:t>
            </a:r>
            <a:r>
              <a:rPr sz="1400" spc="-20" dirty="0">
                <a:solidFill>
                  <a:srgbClr val="231F20"/>
                </a:solidFill>
                <a:latin typeface="Roboto"/>
                <a:cs typeface="Roboto"/>
              </a:rPr>
              <a:t> </a:t>
            </a:r>
            <a:r>
              <a:rPr sz="1400" dirty="0">
                <a:solidFill>
                  <a:srgbClr val="231F20"/>
                </a:solidFill>
                <a:latin typeface="Roboto"/>
                <a:cs typeface="Roboto"/>
              </a:rPr>
              <a:t>the</a:t>
            </a:r>
            <a:r>
              <a:rPr sz="1400" spc="-20" dirty="0">
                <a:solidFill>
                  <a:srgbClr val="231F20"/>
                </a:solidFill>
                <a:latin typeface="Roboto"/>
                <a:cs typeface="Roboto"/>
              </a:rPr>
              <a:t> </a:t>
            </a:r>
            <a:r>
              <a:rPr sz="1400" b="1" spc="-5" dirty="0">
                <a:solidFill>
                  <a:srgbClr val="231F20"/>
                </a:solidFill>
                <a:latin typeface="Roboto"/>
                <a:cs typeface="Roboto"/>
              </a:rPr>
              <a:t>Sculpture</a:t>
            </a:r>
            <a:r>
              <a:rPr sz="1400" b="1" spc="-15" dirty="0">
                <a:solidFill>
                  <a:srgbClr val="231F20"/>
                </a:solidFill>
                <a:latin typeface="Roboto"/>
                <a:cs typeface="Roboto"/>
              </a:rPr>
              <a:t> </a:t>
            </a:r>
            <a:r>
              <a:rPr sz="1400" b="1" spc="-5" dirty="0">
                <a:solidFill>
                  <a:srgbClr val="231F20"/>
                </a:solidFill>
                <a:latin typeface="Roboto"/>
                <a:cs typeface="Roboto"/>
              </a:rPr>
              <a:t>and </a:t>
            </a:r>
            <a:r>
              <a:rPr sz="1400" b="1" spc="-285" dirty="0">
                <a:solidFill>
                  <a:srgbClr val="231F20"/>
                </a:solidFill>
                <a:latin typeface="Roboto"/>
                <a:cs typeface="Roboto"/>
              </a:rPr>
              <a:t> </a:t>
            </a:r>
            <a:r>
              <a:rPr sz="1400" b="1" dirty="0">
                <a:solidFill>
                  <a:srgbClr val="231F20"/>
                </a:solidFill>
                <a:latin typeface="Roboto"/>
                <a:cs typeface="Roboto"/>
              </a:rPr>
              <a:t>Healing</a:t>
            </a:r>
            <a:r>
              <a:rPr sz="1400" b="1" spc="-5" dirty="0">
                <a:solidFill>
                  <a:srgbClr val="231F20"/>
                </a:solidFill>
                <a:latin typeface="Roboto"/>
                <a:cs typeface="Roboto"/>
              </a:rPr>
              <a:t> </a:t>
            </a:r>
            <a:r>
              <a:rPr sz="1400" b="1" spc="-10" dirty="0">
                <a:solidFill>
                  <a:srgbClr val="231F20"/>
                </a:solidFill>
                <a:latin typeface="Roboto"/>
                <a:cs typeface="Roboto"/>
              </a:rPr>
              <a:t>Garden </a:t>
            </a:r>
            <a:r>
              <a:rPr sz="1400" dirty="0">
                <a:solidFill>
                  <a:srgbClr val="231F20"/>
                </a:solidFill>
                <a:latin typeface="Roboto"/>
                <a:cs typeface="Roboto"/>
              </a:rPr>
              <a:t>(not shown in this </a:t>
            </a:r>
            <a:r>
              <a:rPr sz="1400" spc="-5" dirty="0">
                <a:solidFill>
                  <a:srgbClr val="231F20"/>
                </a:solidFill>
                <a:latin typeface="Roboto"/>
                <a:cs typeface="Roboto"/>
              </a:rPr>
              <a:t>rendering).</a:t>
            </a:r>
            <a:endParaRPr sz="1400" dirty="0">
              <a:latin typeface="Roboto"/>
              <a:cs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0" y="0"/>
            <a:ext cx="10058399" cy="5230368"/>
          </a:xfrm>
          <a:prstGeom prst="rect">
            <a:avLst/>
          </a:prstGeom>
        </p:spPr>
      </p:pic>
      <p:sp>
        <p:nvSpPr>
          <p:cNvPr id="3" name="object 3"/>
          <p:cNvSpPr txBox="1"/>
          <p:nvPr/>
        </p:nvSpPr>
        <p:spPr>
          <a:xfrm>
            <a:off x="304800" y="5498591"/>
            <a:ext cx="9601200" cy="443711"/>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231F20"/>
                </a:solidFill>
                <a:latin typeface="Roboto"/>
                <a:cs typeface="Roboto"/>
              </a:rPr>
              <a:t>The</a:t>
            </a:r>
            <a:r>
              <a:rPr sz="1400" spc="5" dirty="0">
                <a:solidFill>
                  <a:srgbClr val="231F20"/>
                </a:solidFill>
                <a:latin typeface="Roboto"/>
                <a:cs typeface="Roboto"/>
              </a:rPr>
              <a:t> </a:t>
            </a:r>
            <a:r>
              <a:rPr sz="1400" b="1" spc="-10" dirty="0">
                <a:solidFill>
                  <a:srgbClr val="231F20"/>
                </a:solidFill>
                <a:latin typeface="Roboto"/>
                <a:cs typeface="Roboto"/>
              </a:rPr>
              <a:t>Water</a:t>
            </a:r>
            <a:r>
              <a:rPr sz="1400" b="1" spc="-30" dirty="0">
                <a:solidFill>
                  <a:srgbClr val="231F20"/>
                </a:solidFill>
                <a:latin typeface="Roboto"/>
                <a:cs typeface="Roboto"/>
              </a:rPr>
              <a:t> </a:t>
            </a:r>
            <a:r>
              <a:rPr sz="1400" b="1" spc="-25" dirty="0">
                <a:solidFill>
                  <a:srgbClr val="231F20"/>
                </a:solidFill>
                <a:latin typeface="Roboto"/>
                <a:cs typeface="Roboto"/>
              </a:rPr>
              <a:t>Table</a:t>
            </a:r>
            <a:r>
              <a:rPr sz="1400" b="1" spc="10" dirty="0">
                <a:solidFill>
                  <a:srgbClr val="231F20"/>
                </a:solidFill>
                <a:latin typeface="Roboto"/>
                <a:cs typeface="Roboto"/>
              </a:rPr>
              <a:t> </a:t>
            </a:r>
            <a:r>
              <a:rPr sz="1400" dirty="0">
                <a:solidFill>
                  <a:srgbClr val="231F20"/>
                </a:solidFill>
                <a:latin typeface="Roboto"/>
                <a:cs typeface="Roboto"/>
              </a:rPr>
              <a:t>is</a:t>
            </a:r>
            <a:r>
              <a:rPr sz="1400" spc="10" dirty="0">
                <a:solidFill>
                  <a:srgbClr val="231F20"/>
                </a:solidFill>
                <a:latin typeface="Roboto"/>
                <a:cs typeface="Roboto"/>
              </a:rPr>
              <a:t> </a:t>
            </a:r>
            <a:r>
              <a:rPr sz="1400" dirty="0">
                <a:solidFill>
                  <a:srgbClr val="231F20"/>
                </a:solidFill>
                <a:latin typeface="Roboto"/>
                <a:cs typeface="Roboto"/>
              </a:rPr>
              <a:t>a</a:t>
            </a:r>
            <a:r>
              <a:rPr sz="1400" spc="10" dirty="0">
                <a:solidFill>
                  <a:srgbClr val="231F20"/>
                </a:solidFill>
                <a:latin typeface="Roboto"/>
                <a:cs typeface="Roboto"/>
              </a:rPr>
              <a:t> </a:t>
            </a:r>
            <a:r>
              <a:rPr sz="1400" spc="-5" dirty="0">
                <a:solidFill>
                  <a:srgbClr val="231F20"/>
                </a:solidFill>
                <a:latin typeface="Roboto"/>
                <a:cs typeface="Roboto"/>
              </a:rPr>
              <a:t>flexible</a:t>
            </a:r>
            <a:r>
              <a:rPr sz="1400" spc="10" dirty="0">
                <a:solidFill>
                  <a:srgbClr val="231F20"/>
                </a:solidFill>
                <a:latin typeface="Roboto"/>
                <a:cs typeface="Roboto"/>
              </a:rPr>
              <a:t> </a:t>
            </a:r>
            <a:r>
              <a:rPr sz="1400" spc="-5" dirty="0">
                <a:solidFill>
                  <a:srgbClr val="231F20"/>
                </a:solidFill>
                <a:latin typeface="Roboto"/>
                <a:cs typeface="Roboto"/>
              </a:rPr>
              <a:t>use</a:t>
            </a:r>
            <a:r>
              <a:rPr sz="1400" spc="5" dirty="0">
                <a:solidFill>
                  <a:srgbClr val="231F20"/>
                </a:solidFill>
                <a:latin typeface="Roboto"/>
                <a:cs typeface="Roboto"/>
              </a:rPr>
              <a:t> </a:t>
            </a:r>
            <a:r>
              <a:rPr sz="1400" spc="-5" dirty="0">
                <a:solidFill>
                  <a:srgbClr val="231F20"/>
                </a:solidFill>
                <a:latin typeface="Roboto"/>
                <a:cs typeface="Roboto"/>
              </a:rPr>
              <a:t>venue</a:t>
            </a:r>
            <a:r>
              <a:rPr sz="1400" spc="10" dirty="0">
                <a:solidFill>
                  <a:srgbClr val="231F20"/>
                </a:solidFill>
                <a:latin typeface="Roboto"/>
                <a:cs typeface="Roboto"/>
              </a:rPr>
              <a:t> </a:t>
            </a:r>
            <a:r>
              <a:rPr sz="1400" spc="-5" dirty="0">
                <a:solidFill>
                  <a:srgbClr val="231F20"/>
                </a:solidFill>
                <a:latin typeface="Roboto"/>
                <a:cs typeface="Roboto"/>
              </a:rPr>
              <a:t>on</a:t>
            </a:r>
            <a:r>
              <a:rPr sz="1400" spc="5" dirty="0">
                <a:solidFill>
                  <a:srgbClr val="231F20"/>
                </a:solidFill>
                <a:latin typeface="Roboto"/>
                <a:cs typeface="Roboto"/>
              </a:rPr>
              <a:t> </a:t>
            </a:r>
            <a:r>
              <a:rPr sz="1400" dirty="0">
                <a:solidFill>
                  <a:srgbClr val="231F20"/>
                </a:solidFill>
                <a:latin typeface="Roboto"/>
                <a:cs typeface="Roboto"/>
              </a:rPr>
              <a:t>the</a:t>
            </a:r>
            <a:r>
              <a:rPr sz="1400" spc="10" dirty="0">
                <a:solidFill>
                  <a:srgbClr val="231F20"/>
                </a:solidFill>
                <a:latin typeface="Roboto"/>
                <a:cs typeface="Roboto"/>
              </a:rPr>
              <a:t> </a:t>
            </a:r>
            <a:r>
              <a:rPr sz="1400" spc="-5" dirty="0">
                <a:solidFill>
                  <a:srgbClr val="231F20"/>
                </a:solidFill>
                <a:latin typeface="Roboto"/>
                <a:cs typeface="Roboto"/>
              </a:rPr>
              <a:t>museum</a:t>
            </a:r>
            <a:r>
              <a:rPr sz="1400" spc="15" dirty="0">
                <a:solidFill>
                  <a:srgbClr val="231F20"/>
                </a:solidFill>
                <a:latin typeface="Roboto"/>
                <a:cs typeface="Roboto"/>
              </a:rPr>
              <a:t> </a:t>
            </a:r>
            <a:r>
              <a:rPr sz="1400" spc="-5" dirty="0">
                <a:solidFill>
                  <a:srgbClr val="231F20"/>
                </a:solidFill>
                <a:latin typeface="Roboto"/>
                <a:cs typeface="Roboto"/>
              </a:rPr>
              <a:t>campus.</a:t>
            </a:r>
            <a:r>
              <a:rPr sz="1400" spc="-15" dirty="0">
                <a:solidFill>
                  <a:srgbClr val="231F20"/>
                </a:solidFill>
                <a:latin typeface="Roboto"/>
                <a:cs typeface="Roboto"/>
              </a:rPr>
              <a:t> </a:t>
            </a:r>
            <a:r>
              <a:rPr sz="1400" dirty="0">
                <a:solidFill>
                  <a:srgbClr val="231F20"/>
                </a:solidFill>
                <a:latin typeface="Roboto"/>
                <a:cs typeface="Roboto"/>
              </a:rPr>
              <a:t>The</a:t>
            </a:r>
            <a:r>
              <a:rPr sz="1400" spc="10" dirty="0">
                <a:solidFill>
                  <a:srgbClr val="231F20"/>
                </a:solidFill>
                <a:latin typeface="Roboto"/>
                <a:cs typeface="Roboto"/>
              </a:rPr>
              <a:t> </a:t>
            </a:r>
            <a:r>
              <a:rPr sz="1400" spc="-5" dirty="0">
                <a:solidFill>
                  <a:srgbClr val="231F20"/>
                </a:solidFill>
                <a:latin typeface="Roboto"/>
                <a:cs typeface="Roboto"/>
              </a:rPr>
              <a:t>water</a:t>
            </a:r>
            <a:r>
              <a:rPr sz="1400" spc="5" dirty="0">
                <a:solidFill>
                  <a:srgbClr val="231F20"/>
                </a:solidFill>
                <a:latin typeface="Roboto"/>
                <a:cs typeface="Roboto"/>
              </a:rPr>
              <a:t> </a:t>
            </a:r>
            <a:r>
              <a:rPr sz="1400" spc="-5" dirty="0">
                <a:solidFill>
                  <a:srgbClr val="231F20"/>
                </a:solidFill>
                <a:latin typeface="Roboto"/>
                <a:cs typeface="Roboto"/>
              </a:rPr>
              <a:t>can</a:t>
            </a:r>
            <a:r>
              <a:rPr sz="1400" spc="5" dirty="0">
                <a:solidFill>
                  <a:srgbClr val="231F20"/>
                </a:solidFill>
                <a:latin typeface="Roboto"/>
                <a:cs typeface="Roboto"/>
              </a:rPr>
              <a:t> </a:t>
            </a:r>
            <a:r>
              <a:rPr sz="1400" spc="-5" dirty="0">
                <a:solidFill>
                  <a:srgbClr val="231F20"/>
                </a:solidFill>
                <a:latin typeface="Roboto"/>
                <a:cs typeface="Roboto"/>
              </a:rPr>
              <a:t>be</a:t>
            </a:r>
            <a:r>
              <a:rPr sz="1400" spc="15" dirty="0">
                <a:solidFill>
                  <a:srgbClr val="231F20"/>
                </a:solidFill>
                <a:latin typeface="Roboto"/>
                <a:cs typeface="Roboto"/>
              </a:rPr>
              <a:t> </a:t>
            </a:r>
            <a:r>
              <a:rPr sz="1400" dirty="0">
                <a:solidFill>
                  <a:srgbClr val="231F20"/>
                </a:solidFill>
                <a:latin typeface="Roboto"/>
                <a:cs typeface="Roboto"/>
              </a:rPr>
              <a:t>shut</a:t>
            </a:r>
            <a:r>
              <a:rPr sz="1400" spc="10" dirty="0">
                <a:solidFill>
                  <a:srgbClr val="231F20"/>
                </a:solidFill>
                <a:latin typeface="Roboto"/>
                <a:cs typeface="Roboto"/>
              </a:rPr>
              <a:t> </a:t>
            </a:r>
            <a:r>
              <a:rPr sz="1400" spc="-5" dirty="0">
                <a:solidFill>
                  <a:srgbClr val="231F20"/>
                </a:solidFill>
                <a:latin typeface="Roboto"/>
                <a:cs typeface="Roboto"/>
              </a:rPr>
              <a:t>off,</a:t>
            </a:r>
            <a:r>
              <a:rPr sz="1400" spc="10" dirty="0">
                <a:solidFill>
                  <a:srgbClr val="231F20"/>
                </a:solidFill>
                <a:latin typeface="Roboto"/>
                <a:cs typeface="Roboto"/>
              </a:rPr>
              <a:t> </a:t>
            </a:r>
            <a:r>
              <a:rPr sz="1400" dirty="0">
                <a:solidFill>
                  <a:srgbClr val="231F20"/>
                </a:solidFill>
                <a:latin typeface="Roboto"/>
                <a:cs typeface="Roboto"/>
              </a:rPr>
              <a:t>and</a:t>
            </a:r>
            <a:r>
              <a:rPr sz="1400" spc="10" dirty="0">
                <a:solidFill>
                  <a:srgbClr val="231F20"/>
                </a:solidFill>
                <a:latin typeface="Roboto"/>
                <a:cs typeface="Roboto"/>
              </a:rPr>
              <a:t> </a:t>
            </a:r>
            <a:r>
              <a:rPr sz="1400" dirty="0">
                <a:solidFill>
                  <a:srgbClr val="231F20"/>
                </a:solidFill>
                <a:latin typeface="Roboto"/>
                <a:cs typeface="Roboto"/>
              </a:rPr>
              <a:t>the</a:t>
            </a:r>
            <a:r>
              <a:rPr sz="1400" spc="25" dirty="0">
                <a:solidFill>
                  <a:srgbClr val="231F20"/>
                </a:solidFill>
                <a:latin typeface="Roboto"/>
                <a:cs typeface="Roboto"/>
              </a:rPr>
              <a:t> </a:t>
            </a:r>
            <a:r>
              <a:rPr sz="1400" b="1" spc="-10" dirty="0">
                <a:solidFill>
                  <a:srgbClr val="231F20"/>
                </a:solidFill>
                <a:latin typeface="Roboto"/>
                <a:cs typeface="Roboto"/>
              </a:rPr>
              <a:t>Water</a:t>
            </a:r>
            <a:r>
              <a:rPr sz="1400" b="1" spc="-25" dirty="0">
                <a:solidFill>
                  <a:srgbClr val="231F20"/>
                </a:solidFill>
                <a:latin typeface="Roboto"/>
                <a:cs typeface="Roboto"/>
              </a:rPr>
              <a:t> Table</a:t>
            </a:r>
            <a:r>
              <a:rPr sz="1400" b="1" spc="10" dirty="0">
                <a:solidFill>
                  <a:srgbClr val="231F20"/>
                </a:solidFill>
                <a:latin typeface="Roboto"/>
                <a:cs typeface="Roboto"/>
              </a:rPr>
              <a:t> </a:t>
            </a:r>
            <a:r>
              <a:rPr sz="1400" spc="-5" dirty="0">
                <a:solidFill>
                  <a:srgbClr val="231F20"/>
                </a:solidFill>
                <a:latin typeface="Roboto"/>
                <a:cs typeface="Roboto"/>
              </a:rPr>
              <a:t>used</a:t>
            </a:r>
            <a:r>
              <a:rPr sz="1400" spc="5" dirty="0">
                <a:solidFill>
                  <a:srgbClr val="231F20"/>
                </a:solidFill>
                <a:latin typeface="Roboto"/>
                <a:cs typeface="Roboto"/>
              </a:rPr>
              <a:t> </a:t>
            </a:r>
            <a:r>
              <a:rPr sz="1400" dirty="0">
                <a:solidFill>
                  <a:srgbClr val="231F20"/>
                </a:solidFill>
                <a:latin typeface="Roboto"/>
                <a:cs typeface="Roboto"/>
              </a:rPr>
              <a:t>as</a:t>
            </a:r>
            <a:r>
              <a:rPr sz="1400" spc="10" dirty="0">
                <a:solidFill>
                  <a:srgbClr val="231F20"/>
                </a:solidFill>
                <a:latin typeface="Roboto"/>
                <a:cs typeface="Roboto"/>
              </a:rPr>
              <a:t> </a:t>
            </a:r>
            <a:r>
              <a:rPr sz="1400" dirty="0">
                <a:solidFill>
                  <a:srgbClr val="231F20"/>
                </a:solidFill>
                <a:latin typeface="Roboto"/>
                <a:cs typeface="Roboto"/>
              </a:rPr>
              <a:t>a </a:t>
            </a:r>
            <a:r>
              <a:rPr sz="1400" spc="-280" dirty="0">
                <a:solidFill>
                  <a:srgbClr val="231F20"/>
                </a:solidFill>
                <a:latin typeface="Roboto"/>
                <a:cs typeface="Roboto"/>
              </a:rPr>
              <a:t> </a:t>
            </a:r>
            <a:r>
              <a:rPr sz="1400" dirty="0">
                <a:solidFill>
                  <a:srgbClr val="231F20"/>
                </a:solidFill>
                <a:latin typeface="Roboto"/>
                <a:cs typeface="Roboto"/>
              </a:rPr>
              <a:t>stage</a:t>
            </a:r>
            <a:r>
              <a:rPr sz="1400" spc="-5" dirty="0">
                <a:solidFill>
                  <a:srgbClr val="231F20"/>
                </a:solidFill>
                <a:latin typeface="Roboto"/>
                <a:cs typeface="Roboto"/>
              </a:rPr>
              <a:t> for</a:t>
            </a:r>
            <a:r>
              <a:rPr sz="1400" dirty="0">
                <a:solidFill>
                  <a:srgbClr val="231F20"/>
                </a:solidFill>
                <a:latin typeface="Roboto"/>
                <a:cs typeface="Roboto"/>
              </a:rPr>
              <a:t> concerts, </a:t>
            </a:r>
            <a:r>
              <a:rPr sz="1400" spc="-5" dirty="0">
                <a:solidFill>
                  <a:srgbClr val="231F20"/>
                </a:solidFill>
                <a:latin typeface="Roboto"/>
                <a:cs typeface="Roboto"/>
              </a:rPr>
              <a:t>weddings, </a:t>
            </a:r>
            <a:r>
              <a:rPr sz="1400" dirty="0">
                <a:solidFill>
                  <a:srgbClr val="231F20"/>
                </a:solidFill>
                <a:latin typeface="Roboto"/>
                <a:cs typeface="Roboto"/>
              </a:rPr>
              <a:t>and </a:t>
            </a:r>
            <a:r>
              <a:rPr sz="1400" spc="-5" dirty="0">
                <a:solidFill>
                  <a:srgbClr val="231F20"/>
                </a:solidFill>
                <a:latin typeface="Roboto"/>
                <a:cs typeface="Roboto"/>
              </a:rPr>
              <a:t>other celebrations.</a:t>
            </a:r>
            <a:endParaRPr sz="1400" dirty="0">
              <a:latin typeface="Roboto"/>
              <a:cs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00400" y="6019800"/>
            <a:ext cx="4279900" cy="228268"/>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31F20"/>
                </a:solidFill>
                <a:latin typeface="Roboto"/>
                <a:cs typeface="Roboto"/>
              </a:rPr>
              <a:t>Aerial</a:t>
            </a:r>
            <a:r>
              <a:rPr sz="1400" b="1" spc="-15" dirty="0">
                <a:solidFill>
                  <a:srgbClr val="231F20"/>
                </a:solidFill>
                <a:latin typeface="Roboto"/>
                <a:cs typeface="Roboto"/>
              </a:rPr>
              <a:t> </a:t>
            </a:r>
            <a:r>
              <a:rPr sz="1400" b="1" spc="-5" dirty="0">
                <a:solidFill>
                  <a:srgbClr val="231F20"/>
                </a:solidFill>
                <a:latin typeface="Roboto"/>
                <a:cs typeface="Roboto"/>
              </a:rPr>
              <a:t>View </a:t>
            </a:r>
            <a:r>
              <a:rPr sz="1400" spc="-10" dirty="0">
                <a:solidFill>
                  <a:srgbClr val="231F20"/>
                </a:solidFill>
                <a:latin typeface="Roboto"/>
                <a:cs typeface="Roboto"/>
              </a:rPr>
              <a:t>of </a:t>
            </a:r>
            <a:r>
              <a:rPr sz="1400" spc="-5" dirty="0">
                <a:solidFill>
                  <a:srgbClr val="231F20"/>
                </a:solidFill>
                <a:latin typeface="Roboto"/>
                <a:cs typeface="Roboto"/>
              </a:rPr>
              <a:t>gardens and</a:t>
            </a:r>
            <a:r>
              <a:rPr sz="1400" spc="-10" dirty="0">
                <a:solidFill>
                  <a:srgbClr val="231F20"/>
                </a:solidFill>
                <a:latin typeface="Roboto"/>
                <a:cs typeface="Roboto"/>
              </a:rPr>
              <a:t> first</a:t>
            </a:r>
            <a:r>
              <a:rPr sz="1400" spc="-5" dirty="0">
                <a:solidFill>
                  <a:srgbClr val="231F20"/>
                </a:solidFill>
                <a:latin typeface="Roboto"/>
                <a:cs typeface="Roboto"/>
              </a:rPr>
              <a:t> </a:t>
            </a:r>
            <a:r>
              <a:rPr sz="1400" spc="-10" dirty="0">
                <a:solidFill>
                  <a:srgbClr val="231F20"/>
                </a:solidFill>
                <a:latin typeface="Roboto"/>
                <a:cs typeface="Roboto"/>
              </a:rPr>
              <a:t>level</a:t>
            </a:r>
            <a:r>
              <a:rPr sz="1400" spc="-5" dirty="0">
                <a:solidFill>
                  <a:srgbClr val="231F20"/>
                </a:solidFill>
                <a:latin typeface="Roboto"/>
                <a:cs typeface="Roboto"/>
              </a:rPr>
              <a:t> museum.</a:t>
            </a:r>
            <a:endParaRPr sz="1400" dirty="0">
              <a:latin typeface="Roboto"/>
              <a:cs typeface="Roboto"/>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688086" y="109728"/>
            <a:ext cx="8682228" cy="57430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791324" y="73152"/>
            <a:ext cx="8466607" cy="5811202"/>
          </a:xfrm>
          <a:prstGeom prst="rect">
            <a:avLst/>
          </a:prstGeom>
        </p:spPr>
      </p:pic>
      <p:sp>
        <p:nvSpPr>
          <p:cNvPr id="3" name="object 3"/>
          <p:cNvSpPr txBox="1"/>
          <p:nvPr/>
        </p:nvSpPr>
        <p:spPr>
          <a:xfrm>
            <a:off x="2895600" y="5943600"/>
            <a:ext cx="5651500" cy="228268"/>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31F20"/>
                </a:solidFill>
                <a:latin typeface="Roboto"/>
                <a:cs typeface="Roboto"/>
              </a:rPr>
              <a:t>Close-up</a:t>
            </a:r>
            <a:r>
              <a:rPr sz="1400" b="1" spc="-15" dirty="0">
                <a:solidFill>
                  <a:srgbClr val="231F20"/>
                </a:solidFill>
                <a:latin typeface="Roboto"/>
                <a:cs typeface="Roboto"/>
              </a:rPr>
              <a:t> </a:t>
            </a:r>
            <a:r>
              <a:rPr sz="1400" spc="-10" dirty="0">
                <a:solidFill>
                  <a:srgbClr val="231F20"/>
                </a:solidFill>
                <a:latin typeface="Roboto"/>
                <a:cs typeface="Roboto"/>
              </a:rPr>
              <a:t>of first level</a:t>
            </a:r>
            <a:r>
              <a:rPr sz="1400" spc="-5" dirty="0">
                <a:solidFill>
                  <a:srgbClr val="231F20"/>
                </a:solidFill>
                <a:latin typeface="Roboto"/>
                <a:cs typeface="Roboto"/>
              </a:rPr>
              <a:t> museum.</a:t>
            </a:r>
            <a:endParaRPr sz="1400" dirty="0">
              <a:latin typeface="Roboto"/>
              <a:cs typeface="Roboto"/>
            </a:endParaRPr>
          </a:p>
        </p:txBody>
      </p:sp>
      <p:sp>
        <p:nvSpPr>
          <p:cNvPr id="4" name="object 4"/>
          <p:cNvSpPr txBox="1"/>
          <p:nvPr/>
        </p:nvSpPr>
        <p:spPr>
          <a:xfrm>
            <a:off x="6717283" y="5619907"/>
            <a:ext cx="80645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231F20"/>
                </a:solidFill>
                <a:latin typeface="Arial"/>
                <a:cs typeface="Arial"/>
              </a:rPr>
              <a:t>1,200</a:t>
            </a:r>
            <a:r>
              <a:rPr sz="1400" spc="-80" dirty="0">
                <a:solidFill>
                  <a:srgbClr val="231F20"/>
                </a:solidFill>
                <a:latin typeface="Arial"/>
                <a:cs typeface="Arial"/>
              </a:rPr>
              <a:t> </a:t>
            </a:r>
            <a:r>
              <a:rPr sz="1400" dirty="0">
                <a:solidFill>
                  <a:srgbClr val="231F20"/>
                </a:solidFill>
                <a:latin typeface="Arial"/>
                <a:cs typeface="Arial"/>
              </a:rPr>
              <a:t>sqft</a:t>
            </a:r>
            <a:endParaRPr sz="14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5953759"/>
            <a:ext cx="252031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231F20"/>
                </a:solidFill>
                <a:latin typeface="Roboto"/>
                <a:cs typeface="Roboto"/>
              </a:rPr>
              <a:t>Aerial</a:t>
            </a:r>
            <a:r>
              <a:rPr sz="1200" b="1" spc="-20" dirty="0">
                <a:solidFill>
                  <a:srgbClr val="231F20"/>
                </a:solidFill>
                <a:latin typeface="Roboto"/>
                <a:cs typeface="Roboto"/>
              </a:rPr>
              <a:t> </a:t>
            </a:r>
            <a:r>
              <a:rPr sz="1200" b="1" spc="-5" dirty="0">
                <a:solidFill>
                  <a:srgbClr val="231F20"/>
                </a:solidFill>
                <a:latin typeface="Roboto"/>
                <a:cs typeface="Roboto"/>
              </a:rPr>
              <a:t>View</a:t>
            </a:r>
            <a:r>
              <a:rPr sz="1200" b="1" spc="-10" dirty="0">
                <a:solidFill>
                  <a:srgbClr val="231F20"/>
                </a:solidFill>
                <a:latin typeface="Roboto"/>
                <a:cs typeface="Roboto"/>
              </a:rPr>
              <a:t> </a:t>
            </a:r>
            <a:r>
              <a:rPr sz="1200" spc="-10" dirty="0">
                <a:solidFill>
                  <a:srgbClr val="231F20"/>
                </a:solidFill>
                <a:latin typeface="Roboto"/>
                <a:cs typeface="Roboto"/>
              </a:rPr>
              <a:t>of</a:t>
            </a:r>
            <a:r>
              <a:rPr sz="1200" spc="-15" dirty="0">
                <a:solidFill>
                  <a:srgbClr val="231F20"/>
                </a:solidFill>
                <a:latin typeface="Roboto"/>
                <a:cs typeface="Roboto"/>
              </a:rPr>
              <a:t> </a:t>
            </a:r>
            <a:r>
              <a:rPr sz="1200" spc="-5" dirty="0">
                <a:solidFill>
                  <a:srgbClr val="231F20"/>
                </a:solidFill>
                <a:latin typeface="Roboto"/>
                <a:cs typeface="Roboto"/>
              </a:rPr>
              <a:t>second</a:t>
            </a:r>
            <a:r>
              <a:rPr sz="1200" spc="-10" dirty="0">
                <a:solidFill>
                  <a:srgbClr val="231F20"/>
                </a:solidFill>
                <a:latin typeface="Roboto"/>
                <a:cs typeface="Roboto"/>
              </a:rPr>
              <a:t> level </a:t>
            </a:r>
            <a:r>
              <a:rPr sz="1200" spc="-5" dirty="0">
                <a:solidFill>
                  <a:srgbClr val="231F20"/>
                </a:solidFill>
                <a:latin typeface="Roboto"/>
                <a:cs typeface="Roboto"/>
              </a:rPr>
              <a:t>museum.</a:t>
            </a:r>
            <a:endParaRPr sz="1200">
              <a:latin typeface="Roboto"/>
              <a:cs typeface="Roboto"/>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662572" y="116738"/>
            <a:ext cx="8352167" cy="5778495"/>
          </a:xfrm>
          <a:prstGeom prst="rect">
            <a:avLst/>
          </a:prstGeom>
        </p:spPr>
      </p:pic>
      <p:sp>
        <p:nvSpPr>
          <p:cNvPr id="4" name="object 4"/>
          <p:cNvSpPr txBox="1"/>
          <p:nvPr/>
        </p:nvSpPr>
        <p:spPr>
          <a:xfrm>
            <a:off x="7645400" y="956972"/>
            <a:ext cx="52768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31F20"/>
                </a:solidFill>
                <a:latin typeface="Arial"/>
                <a:cs typeface="Arial"/>
              </a:rPr>
              <a:t>2,17</a:t>
            </a:r>
            <a:r>
              <a:rPr sz="900" dirty="0">
                <a:solidFill>
                  <a:srgbClr val="231F20"/>
                </a:solidFill>
                <a:latin typeface="Arial"/>
                <a:cs typeface="Arial"/>
              </a:rPr>
              <a:t>3</a:t>
            </a:r>
            <a:r>
              <a:rPr sz="900" spc="-5" dirty="0">
                <a:solidFill>
                  <a:srgbClr val="231F20"/>
                </a:solidFill>
                <a:latin typeface="Arial"/>
                <a:cs typeface="Arial"/>
              </a:rPr>
              <a:t> </a:t>
            </a:r>
            <a:r>
              <a:rPr sz="900" dirty="0">
                <a:solidFill>
                  <a:srgbClr val="231F20"/>
                </a:solidFill>
                <a:latin typeface="Arial"/>
                <a:cs typeface="Arial"/>
              </a:rPr>
              <a:t>sqft</a:t>
            </a:r>
            <a:endParaRPr sz="9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rot="-5400000">
            <a:off x="2247900" y="-2324100"/>
            <a:ext cx="5562600" cy="10058400"/>
          </a:xfrm>
          <a:prstGeom prst="rect">
            <a:avLst/>
          </a:prstGeom>
        </p:spPr>
      </p:pic>
      <p:sp>
        <p:nvSpPr>
          <p:cNvPr id="4" name="object 4"/>
          <p:cNvSpPr txBox="1"/>
          <p:nvPr/>
        </p:nvSpPr>
        <p:spPr>
          <a:xfrm>
            <a:off x="152400" y="5549900"/>
            <a:ext cx="9753600" cy="443711"/>
          </a:xfrm>
          <a:prstGeom prst="rect">
            <a:avLst/>
          </a:prstGeom>
        </p:spPr>
        <p:txBody>
          <a:bodyPr vert="horz" wrap="square" lIns="0" tIns="12700" rIns="0" bIns="0" rtlCol="0">
            <a:spAutoFit/>
          </a:bodyPr>
          <a:lstStyle/>
          <a:p>
            <a:pPr marL="12700" marR="5080">
              <a:lnSpc>
                <a:spcPct val="100000"/>
              </a:lnSpc>
              <a:spcBef>
                <a:spcPts val="100"/>
              </a:spcBef>
            </a:pPr>
            <a:r>
              <a:rPr sz="1400" b="1" spc="-5" dirty="0">
                <a:solidFill>
                  <a:srgbClr val="231F20"/>
                </a:solidFill>
                <a:latin typeface="Roboto"/>
                <a:cs typeface="Roboto"/>
              </a:rPr>
              <a:t>Aerial</a:t>
            </a:r>
            <a:r>
              <a:rPr sz="1400" b="1" dirty="0">
                <a:solidFill>
                  <a:srgbClr val="231F20"/>
                </a:solidFill>
                <a:latin typeface="Roboto"/>
                <a:cs typeface="Roboto"/>
              </a:rPr>
              <a:t> </a:t>
            </a:r>
            <a:r>
              <a:rPr sz="1400" b="1" spc="-5" dirty="0">
                <a:solidFill>
                  <a:srgbClr val="231F20"/>
                </a:solidFill>
                <a:latin typeface="Roboto"/>
                <a:cs typeface="Roboto"/>
              </a:rPr>
              <a:t>View</a:t>
            </a:r>
            <a:r>
              <a:rPr sz="1400" b="1" spc="5" dirty="0">
                <a:solidFill>
                  <a:srgbClr val="231F20"/>
                </a:solidFill>
                <a:latin typeface="Roboto"/>
                <a:cs typeface="Roboto"/>
              </a:rPr>
              <a:t> </a:t>
            </a:r>
            <a:r>
              <a:rPr sz="1400" spc="-10" dirty="0">
                <a:solidFill>
                  <a:srgbClr val="231F20"/>
                </a:solidFill>
                <a:latin typeface="Roboto"/>
                <a:cs typeface="Roboto"/>
              </a:rPr>
              <a:t>of</a:t>
            </a:r>
            <a:r>
              <a:rPr sz="1400" dirty="0">
                <a:solidFill>
                  <a:srgbClr val="231F20"/>
                </a:solidFill>
                <a:latin typeface="Roboto"/>
                <a:cs typeface="Roboto"/>
              </a:rPr>
              <a:t> </a:t>
            </a:r>
            <a:r>
              <a:rPr sz="1400" b="1" spc="-5" dirty="0">
                <a:solidFill>
                  <a:srgbClr val="231F20"/>
                </a:solidFill>
                <a:latin typeface="Roboto"/>
                <a:cs typeface="Roboto"/>
              </a:rPr>
              <a:t>The</a:t>
            </a:r>
            <a:r>
              <a:rPr sz="1400" b="1" spc="5" dirty="0">
                <a:solidFill>
                  <a:srgbClr val="231F20"/>
                </a:solidFill>
                <a:latin typeface="Roboto"/>
                <a:cs typeface="Roboto"/>
              </a:rPr>
              <a:t> </a:t>
            </a:r>
            <a:r>
              <a:rPr sz="1400" b="1" spc="-10" dirty="0">
                <a:solidFill>
                  <a:srgbClr val="231F20"/>
                </a:solidFill>
                <a:latin typeface="Roboto"/>
                <a:cs typeface="Roboto"/>
              </a:rPr>
              <a:t>Woodson</a:t>
            </a:r>
            <a:r>
              <a:rPr sz="1400" b="1" spc="-5" dirty="0">
                <a:solidFill>
                  <a:srgbClr val="231F20"/>
                </a:solidFill>
                <a:latin typeface="Roboto"/>
                <a:cs typeface="Roboto"/>
              </a:rPr>
              <a:t> </a:t>
            </a:r>
            <a:r>
              <a:rPr sz="1400" spc="-5" dirty="0">
                <a:solidFill>
                  <a:srgbClr val="231F20"/>
                </a:solidFill>
                <a:latin typeface="Roboto"/>
                <a:cs typeface="Roboto"/>
              </a:rPr>
              <a:t>museum</a:t>
            </a:r>
            <a:r>
              <a:rPr sz="1400" spc="5" dirty="0">
                <a:solidFill>
                  <a:srgbClr val="231F20"/>
                </a:solidFill>
                <a:latin typeface="Roboto"/>
                <a:cs typeface="Roboto"/>
              </a:rPr>
              <a:t> </a:t>
            </a:r>
            <a:r>
              <a:rPr sz="1400" spc="-10" dirty="0">
                <a:solidFill>
                  <a:srgbClr val="231F20"/>
                </a:solidFill>
                <a:latin typeface="Roboto"/>
                <a:cs typeface="Roboto"/>
              </a:rPr>
              <a:t>site.</a:t>
            </a:r>
            <a:r>
              <a:rPr sz="1400" spc="20" dirty="0">
                <a:solidFill>
                  <a:srgbClr val="231F20"/>
                </a:solidFill>
                <a:latin typeface="Roboto"/>
                <a:cs typeface="Roboto"/>
              </a:rPr>
              <a:t> </a:t>
            </a:r>
            <a:r>
              <a:rPr sz="1400" dirty="0">
                <a:solidFill>
                  <a:srgbClr val="231F20"/>
                </a:solidFill>
                <a:latin typeface="Roboto"/>
                <a:cs typeface="Roboto"/>
              </a:rPr>
              <a:t>The </a:t>
            </a:r>
            <a:r>
              <a:rPr sz="1400" spc="-10" dirty="0">
                <a:solidFill>
                  <a:srgbClr val="231F20"/>
                </a:solidFill>
                <a:latin typeface="Roboto"/>
                <a:cs typeface="Roboto"/>
              </a:rPr>
              <a:t>anticipated</a:t>
            </a:r>
            <a:r>
              <a:rPr sz="1400" spc="5" dirty="0">
                <a:solidFill>
                  <a:srgbClr val="231F20"/>
                </a:solidFill>
                <a:latin typeface="Roboto"/>
                <a:cs typeface="Roboto"/>
              </a:rPr>
              <a:t> </a:t>
            </a:r>
            <a:r>
              <a:rPr sz="1400" dirty="0">
                <a:solidFill>
                  <a:srgbClr val="231F20"/>
                </a:solidFill>
                <a:latin typeface="Roboto"/>
                <a:cs typeface="Roboto"/>
              </a:rPr>
              <a:t>budget, </a:t>
            </a:r>
            <a:r>
              <a:rPr sz="1400" spc="-5" dirty="0">
                <a:solidFill>
                  <a:srgbClr val="231F20"/>
                </a:solidFill>
                <a:latin typeface="Roboto"/>
                <a:cs typeface="Roboto"/>
              </a:rPr>
              <a:t>including,</a:t>
            </a:r>
            <a:r>
              <a:rPr sz="1400" spc="5" dirty="0">
                <a:solidFill>
                  <a:srgbClr val="231F20"/>
                </a:solidFill>
                <a:latin typeface="Roboto"/>
                <a:cs typeface="Roboto"/>
              </a:rPr>
              <a:t> </a:t>
            </a:r>
            <a:r>
              <a:rPr sz="1400" spc="-5" dirty="0">
                <a:solidFill>
                  <a:srgbClr val="231F20"/>
                </a:solidFill>
                <a:latin typeface="Roboto"/>
                <a:cs typeface="Roboto"/>
              </a:rPr>
              <a:t>design,</a:t>
            </a:r>
            <a:r>
              <a:rPr sz="1400" dirty="0">
                <a:solidFill>
                  <a:srgbClr val="231F20"/>
                </a:solidFill>
                <a:latin typeface="Roboto"/>
                <a:cs typeface="Roboto"/>
              </a:rPr>
              <a:t> </a:t>
            </a:r>
            <a:r>
              <a:rPr sz="1400" spc="-5" dirty="0">
                <a:solidFill>
                  <a:srgbClr val="231F20"/>
                </a:solidFill>
                <a:latin typeface="Roboto"/>
                <a:cs typeface="Roboto"/>
              </a:rPr>
              <a:t>construction</a:t>
            </a:r>
            <a:r>
              <a:rPr sz="1400" spc="5" dirty="0">
                <a:solidFill>
                  <a:srgbClr val="231F20"/>
                </a:solidFill>
                <a:latin typeface="Roboto"/>
                <a:cs typeface="Roboto"/>
              </a:rPr>
              <a:t> </a:t>
            </a:r>
            <a:r>
              <a:rPr sz="1400" spc="-5" dirty="0">
                <a:solidFill>
                  <a:srgbClr val="231F20"/>
                </a:solidFill>
                <a:latin typeface="Roboto"/>
                <a:cs typeface="Roboto"/>
              </a:rPr>
              <a:t>and</a:t>
            </a:r>
            <a:r>
              <a:rPr sz="1400" dirty="0">
                <a:solidFill>
                  <a:srgbClr val="231F20"/>
                </a:solidFill>
                <a:latin typeface="Roboto"/>
                <a:cs typeface="Roboto"/>
              </a:rPr>
              <a:t> 3</a:t>
            </a:r>
            <a:r>
              <a:rPr sz="1400" spc="5" dirty="0">
                <a:solidFill>
                  <a:srgbClr val="231F20"/>
                </a:solidFill>
                <a:latin typeface="Roboto"/>
                <a:cs typeface="Roboto"/>
              </a:rPr>
              <a:t> </a:t>
            </a:r>
            <a:r>
              <a:rPr sz="1400" spc="-10" dirty="0">
                <a:solidFill>
                  <a:srgbClr val="231F20"/>
                </a:solidFill>
                <a:latin typeface="Roboto"/>
                <a:cs typeface="Roboto"/>
              </a:rPr>
              <a:t>years</a:t>
            </a:r>
            <a:r>
              <a:rPr sz="1400" dirty="0">
                <a:solidFill>
                  <a:srgbClr val="231F20"/>
                </a:solidFill>
                <a:latin typeface="Roboto"/>
                <a:cs typeface="Roboto"/>
              </a:rPr>
              <a:t> </a:t>
            </a:r>
            <a:r>
              <a:rPr sz="1400" spc="-10" dirty="0">
                <a:solidFill>
                  <a:srgbClr val="231F20"/>
                </a:solidFill>
                <a:latin typeface="Roboto"/>
                <a:cs typeface="Roboto"/>
              </a:rPr>
              <a:t>operational </a:t>
            </a:r>
            <a:r>
              <a:rPr sz="1400" spc="-285" dirty="0">
                <a:solidFill>
                  <a:srgbClr val="231F20"/>
                </a:solidFill>
                <a:latin typeface="Roboto"/>
                <a:cs typeface="Roboto"/>
              </a:rPr>
              <a:t> </a:t>
            </a:r>
            <a:r>
              <a:rPr sz="1400" spc="-5" dirty="0">
                <a:solidFill>
                  <a:srgbClr val="231F20"/>
                </a:solidFill>
                <a:latin typeface="Roboto"/>
                <a:cs typeface="Roboto"/>
              </a:rPr>
              <a:t>costs</a:t>
            </a:r>
            <a:r>
              <a:rPr sz="1400" dirty="0">
                <a:solidFill>
                  <a:srgbClr val="231F20"/>
                </a:solidFill>
                <a:latin typeface="Roboto"/>
                <a:cs typeface="Roboto"/>
              </a:rPr>
              <a:t> </a:t>
            </a:r>
            <a:r>
              <a:rPr sz="1400" spc="-10" dirty="0">
                <a:solidFill>
                  <a:srgbClr val="231F20"/>
                </a:solidFill>
                <a:latin typeface="Roboto"/>
                <a:cs typeface="Roboto"/>
              </a:rPr>
              <a:t>for</a:t>
            </a:r>
            <a:r>
              <a:rPr sz="1400" spc="-5" dirty="0">
                <a:solidFill>
                  <a:srgbClr val="231F20"/>
                </a:solidFill>
                <a:latin typeface="Roboto"/>
                <a:cs typeface="Roboto"/>
              </a:rPr>
              <a:t> </a:t>
            </a:r>
            <a:r>
              <a:rPr sz="1400" b="1" spc="-5" dirty="0">
                <a:solidFill>
                  <a:srgbClr val="231F20"/>
                </a:solidFill>
                <a:latin typeface="Roboto"/>
                <a:cs typeface="Roboto"/>
              </a:rPr>
              <a:t>The</a:t>
            </a:r>
            <a:r>
              <a:rPr sz="1400" b="1" dirty="0">
                <a:solidFill>
                  <a:srgbClr val="231F20"/>
                </a:solidFill>
                <a:latin typeface="Roboto"/>
                <a:cs typeface="Roboto"/>
              </a:rPr>
              <a:t> </a:t>
            </a:r>
            <a:r>
              <a:rPr sz="1400" b="1" spc="-10" dirty="0">
                <a:solidFill>
                  <a:srgbClr val="231F20"/>
                </a:solidFill>
                <a:latin typeface="Roboto"/>
                <a:cs typeface="Roboto"/>
              </a:rPr>
              <a:t>Woodson</a:t>
            </a:r>
            <a:r>
              <a:rPr sz="1400" b="1" spc="-5" dirty="0">
                <a:solidFill>
                  <a:srgbClr val="231F20"/>
                </a:solidFill>
                <a:latin typeface="Roboto"/>
                <a:cs typeface="Roboto"/>
              </a:rPr>
              <a:t> </a:t>
            </a:r>
            <a:r>
              <a:rPr sz="1400" spc="-5" dirty="0">
                <a:solidFill>
                  <a:srgbClr val="231F20"/>
                </a:solidFill>
                <a:latin typeface="Roboto"/>
                <a:cs typeface="Roboto"/>
              </a:rPr>
              <a:t>project</a:t>
            </a:r>
            <a:r>
              <a:rPr sz="1400" dirty="0">
                <a:solidFill>
                  <a:srgbClr val="231F20"/>
                </a:solidFill>
                <a:latin typeface="Roboto"/>
                <a:cs typeface="Roboto"/>
              </a:rPr>
              <a:t> </a:t>
            </a:r>
            <a:r>
              <a:rPr sz="1400" spc="-10" dirty="0">
                <a:solidFill>
                  <a:srgbClr val="231F20"/>
                </a:solidFill>
                <a:latin typeface="Roboto"/>
                <a:cs typeface="Roboto"/>
              </a:rPr>
              <a:t>is</a:t>
            </a:r>
            <a:r>
              <a:rPr sz="1400" dirty="0">
                <a:solidFill>
                  <a:srgbClr val="231F20"/>
                </a:solidFill>
                <a:latin typeface="Roboto"/>
                <a:cs typeface="Roboto"/>
              </a:rPr>
              <a:t> $26,500,000.</a:t>
            </a:r>
            <a:endParaRPr sz="1400" dirty="0">
              <a:latin typeface="Roboto"/>
              <a:cs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52400" y="5791200"/>
            <a:ext cx="9753600" cy="443711"/>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231F20"/>
                </a:solidFill>
                <a:latin typeface="Roboto"/>
                <a:cs typeface="Roboto"/>
              </a:rPr>
              <a:t>The </a:t>
            </a:r>
            <a:r>
              <a:rPr lang="en-US" sz="1400" spc="-10" dirty="0">
                <a:solidFill>
                  <a:srgbClr val="231F20"/>
                </a:solidFill>
                <a:latin typeface="Roboto"/>
                <a:cs typeface="Roboto"/>
              </a:rPr>
              <a:t>capital campaign </a:t>
            </a:r>
            <a:r>
              <a:rPr sz="1400" dirty="0">
                <a:solidFill>
                  <a:srgbClr val="231F20"/>
                </a:solidFill>
                <a:latin typeface="Roboto"/>
                <a:cs typeface="Roboto"/>
              </a:rPr>
              <a:t>budget</a:t>
            </a:r>
            <a:r>
              <a:rPr lang="en-US" sz="1400" dirty="0">
                <a:solidFill>
                  <a:srgbClr val="231F20"/>
                </a:solidFill>
                <a:latin typeface="Roboto"/>
                <a:cs typeface="Roboto"/>
              </a:rPr>
              <a:t> is $26.5M:  </a:t>
            </a:r>
            <a:r>
              <a:rPr sz="1400" spc="-5" dirty="0">
                <a:solidFill>
                  <a:srgbClr val="231F20"/>
                </a:solidFill>
                <a:latin typeface="Roboto"/>
                <a:cs typeface="Roboto"/>
              </a:rPr>
              <a:t>includ</a:t>
            </a:r>
            <a:r>
              <a:rPr lang="en-US" sz="1400" spc="-5" dirty="0">
                <a:solidFill>
                  <a:srgbClr val="231F20"/>
                </a:solidFill>
                <a:latin typeface="Roboto"/>
                <a:cs typeface="Roboto"/>
              </a:rPr>
              <a:t>es $18.5M build</a:t>
            </a:r>
            <a:r>
              <a:rPr sz="1400" spc="-5" dirty="0">
                <a:solidFill>
                  <a:srgbClr val="231F20"/>
                </a:solidFill>
                <a:latin typeface="Roboto"/>
                <a:cs typeface="Roboto"/>
              </a:rPr>
              <a:t>,</a:t>
            </a:r>
            <a:r>
              <a:rPr sz="1400" spc="5" dirty="0">
                <a:solidFill>
                  <a:srgbClr val="231F20"/>
                </a:solidFill>
                <a:latin typeface="Roboto"/>
                <a:cs typeface="Roboto"/>
              </a:rPr>
              <a:t> </a:t>
            </a:r>
            <a:r>
              <a:rPr sz="1400" spc="-5" dirty="0">
                <a:solidFill>
                  <a:srgbClr val="231F20"/>
                </a:solidFill>
                <a:latin typeface="Roboto"/>
                <a:cs typeface="Roboto"/>
              </a:rPr>
              <a:t>design,</a:t>
            </a:r>
            <a:r>
              <a:rPr sz="1400" dirty="0">
                <a:solidFill>
                  <a:srgbClr val="231F20"/>
                </a:solidFill>
                <a:latin typeface="Roboto"/>
                <a:cs typeface="Roboto"/>
              </a:rPr>
              <a:t> </a:t>
            </a:r>
            <a:r>
              <a:rPr sz="1400" spc="-5" dirty="0">
                <a:solidFill>
                  <a:srgbClr val="231F20"/>
                </a:solidFill>
                <a:latin typeface="Roboto"/>
                <a:cs typeface="Roboto"/>
              </a:rPr>
              <a:t>construction</a:t>
            </a:r>
            <a:r>
              <a:rPr lang="en-US" sz="1400" spc="-5" dirty="0">
                <a:solidFill>
                  <a:srgbClr val="231F20"/>
                </a:solidFill>
                <a:latin typeface="Roboto"/>
                <a:cs typeface="Roboto"/>
              </a:rPr>
              <a:t>; $5M endowment; and $3M for three </a:t>
            </a:r>
            <a:r>
              <a:rPr sz="1400" spc="-10" dirty="0">
                <a:solidFill>
                  <a:srgbClr val="231F20"/>
                </a:solidFill>
                <a:latin typeface="Roboto"/>
                <a:cs typeface="Roboto"/>
              </a:rPr>
              <a:t>years</a:t>
            </a:r>
            <a:r>
              <a:rPr sz="1400" dirty="0">
                <a:solidFill>
                  <a:srgbClr val="231F20"/>
                </a:solidFill>
                <a:latin typeface="Roboto"/>
                <a:cs typeface="Roboto"/>
              </a:rPr>
              <a:t> </a:t>
            </a:r>
            <a:r>
              <a:rPr sz="1400" spc="-10" dirty="0">
                <a:solidFill>
                  <a:srgbClr val="231F20"/>
                </a:solidFill>
                <a:latin typeface="Roboto"/>
                <a:cs typeface="Roboto"/>
              </a:rPr>
              <a:t>operational </a:t>
            </a:r>
            <a:r>
              <a:rPr sz="1400" spc="-285" dirty="0">
                <a:solidFill>
                  <a:srgbClr val="231F20"/>
                </a:solidFill>
                <a:latin typeface="Roboto"/>
                <a:cs typeface="Roboto"/>
              </a:rPr>
              <a:t> </a:t>
            </a:r>
            <a:r>
              <a:rPr sz="1400" spc="-5" dirty="0">
                <a:solidFill>
                  <a:srgbClr val="231F20"/>
                </a:solidFill>
                <a:latin typeface="Roboto"/>
                <a:cs typeface="Roboto"/>
              </a:rPr>
              <a:t>costs</a:t>
            </a:r>
            <a:r>
              <a:rPr lang="en-US" sz="1400" spc="-5" dirty="0">
                <a:solidFill>
                  <a:srgbClr val="231F20"/>
                </a:solidFill>
                <a:latin typeface="Roboto"/>
                <a:cs typeface="Roboto"/>
              </a:rPr>
              <a:t>.  </a:t>
            </a:r>
            <a:endParaRPr sz="1400" dirty="0">
              <a:latin typeface="Roboto"/>
              <a:cs typeface="Roboto"/>
            </a:endParaRPr>
          </a:p>
        </p:txBody>
      </p:sp>
      <p:pic>
        <p:nvPicPr>
          <p:cNvPr id="2" name="Picture 1"/>
          <p:cNvPicPr>
            <a:picLocks noChangeAspect="1"/>
          </p:cNvPicPr>
          <p:nvPr/>
        </p:nvPicPr>
        <p:blipFill>
          <a:blip r:embed="rId2"/>
          <a:stretch>
            <a:fillRect/>
          </a:stretch>
        </p:blipFill>
        <p:spPr>
          <a:xfrm>
            <a:off x="-421097" y="165100"/>
            <a:ext cx="10900593" cy="5549900"/>
          </a:xfrm>
          <a:prstGeom prst="rect">
            <a:avLst/>
          </a:prstGeom>
        </p:spPr>
      </p:pic>
    </p:spTree>
    <p:extLst>
      <p:ext uri="{BB962C8B-B14F-4D97-AF65-F5344CB8AC3E}">
        <p14:creationId xmlns:p14="http://schemas.microsoft.com/office/powerpoint/2010/main" val="839690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52400" y="5549900"/>
            <a:ext cx="9753600" cy="443711"/>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231F20"/>
                </a:solidFill>
                <a:latin typeface="Roboto"/>
                <a:cs typeface="Roboto"/>
              </a:rPr>
              <a:t>The </a:t>
            </a:r>
            <a:r>
              <a:rPr lang="en-US" sz="1400" spc="-10" dirty="0">
                <a:solidFill>
                  <a:srgbClr val="231F20"/>
                </a:solidFill>
                <a:latin typeface="Roboto"/>
                <a:cs typeface="Roboto"/>
              </a:rPr>
              <a:t>capital campaign anticipated Sources of Funds:  </a:t>
            </a:r>
            <a:r>
              <a:rPr lang="en-US" sz="1400" spc="-5" dirty="0">
                <a:solidFill>
                  <a:srgbClr val="231F20"/>
                </a:solidFill>
                <a:latin typeface="Roboto"/>
                <a:cs typeface="Roboto"/>
              </a:rPr>
              <a:t>$9M Government; $5.5M Individuals; $3M Foundations; $9M Corporations.    </a:t>
            </a:r>
            <a:endParaRPr sz="1400" dirty="0">
              <a:latin typeface="Roboto"/>
              <a:cs typeface="Roboto"/>
            </a:endParaRPr>
          </a:p>
        </p:txBody>
      </p:sp>
      <p:pic>
        <p:nvPicPr>
          <p:cNvPr id="5" name="Picture 4"/>
          <p:cNvPicPr>
            <a:picLocks noChangeAspect="1"/>
          </p:cNvPicPr>
          <p:nvPr/>
        </p:nvPicPr>
        <p:blipFill>
          <a:blip r:embed="rId2"/>
          <a:stretch>
            <a:fillRect/>
          </a:stretch>
        </p:blipFill>
        <p:spPr>
          <a:xfrm>
            <a:off x="152400" y="152400"/>
            <a:ext cx="9642905" cy="5181871"/>
          </a:xfrm>
          <a:prstGeom prst="rect">
            <a:avLst/>
          </a:prstGeom>
        </p:spPr>
      </p:pic>
    </p:spTree>
    <p:extLst>
      <p:ext uri="{BB962C8B-B14F-4D97-AF65-F5344CB8AC3E}">
        <p14:creationId xmlns:p14="http://schemas.microsoft.com/office/powerpoint/2010/main" val="894991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304800" y="1828800"/>
            <a:ext cx="5257802" cy="3929380"/>
          </a:xfrm>
          <a:prstGeom prst="rect">
            <a:avLst/>
          </a:prstGeom>
        </p:spPr>
      </p:pic>
      <p:sp>
        <p:nvSpPr>
          <p:cNvPr id="4" name="object 4"/>
          <p:cNvSpPr txBox="1">
            <a:spLocks noGrp="1"/>
          </p:cNvSpPr>
          <p:nvPr>
            <p:ph type="title"/>
          </p:nvPr>
        </p:nvSpPr>
        <p:spPr>
          <a:prstGeom prst="rect">
            <a:avLst/>
          </a:prstGeom>
        </p:spPr>
        <p:txBody>
          <a:bodyPr vert="horz" wrap="square" lIns="0" tIns="12700" rIns="0" bIns="0" rtlCol="0">
            <a:spAutoFit/>
          </a:bodyPr>
          <a:lstStyle/>
          <a:p>
            <a:pPr algn="ctr">
              <a:lnSpc>
                <a:spcPct val="100000"/>
              </a:lnSpc>
              <a:spcBef>
                <a:spcPts val="100"/>
              </a:spcBef>
            </a:pPr>
            <a:r>
              <a:rPr dirty="0"/>
              <a:t>Design</a:t>
            </a:r>
            <a:r>
              <a:rPr spc="-40" dirty="0"/>
              <a:t> </a:t>
            </a:r>
            <a:r>
              <a:rPr spc="5" dirty="0"/>
              <a:t>Architect</a:t>
            </a:r>
          </a:p>
          <a:p>
            <a:pPr marL="12700" marR="5080" algn="ctr">
              <a:lnSpc>
                <a:spcPct val="100000"/>
              </a:lnSpc>
            </a:pPr>
            <a:r>
              <a:rPr dirty="0"/>
              <a:t>Mario</a:t>
            </a:r>
            <a:r>
              <a:rPr spc="-15" dirty="0"/>
              <a:t> </a:t>
            </a:r>
            <a:r>
              <a:rPr spc="5" dirty="0"/>
              <a:t>Gooden,</a:t>
            </a:r>
            <a:r>
              <a:rPr spc="-15" dirty="0"/>
              <a:t> </a:t>
            </a:r>
            <a:r>
              <a:rPr spc="25" dirty="0"/>
              <a:t>AIA,</a:t>
            </a:r>
            <a:r>
              <a:rPr spc="-15" dirty="0"/>
              <a:t> </a:t>
            </a:r>
            <a:r>
              <a:rPr spc="-5" dirty="0"/>
              <a:t>B.S.,</a:t>
            </a:r>
            <a:r>
              <a:rPr spc="-10" dirty="0"/>
              <a:t> </a:t>
            </a:r>
            <a:r>
              <a:rPr spc="15" dirty="0"/>
              <a:t>M.Arch </a:t>
            </a:r>
            <a:r>
              <a:rPr spc="-434" dirty="0"/>
              <a:t> </a:t>
            </a:r>
            <a:r>
              <a:rPr spc="10" dirty="0"/>
              <a:t>Huff</a:t>
            </a:r>
            <a:r>
              <a:rPr spc="-10" dirty="0"/>
              <a:t> </a:t>
            </a:r>
            <a:r>
              <a:rPr spc="-25" dirty="0"/>
              <a:t>+</a:t>
            </a:r>
            <a:r>
              <a:rPr spc="-10" dirty="0"/>
              <a:t> </a:t>
            </a:r>
            <a:r>
              <a:rPr dirty="0"/>
              <a:t>Gooden</a:t>
            </a:r>
            <a:r>
              <a:rPr spc="-5" dirty="0"/>
              <a:t> </a:t>
            </a:r>
            <a:r>
              <a:rPr spc="5" dirty="0"/>
              <a:t>Architects</a:t>
            </a:r>
          </a:p>
        </p:txBody>
      </p:sp>
      <p:sp>
        <p:nvSpPr>
          <p:cNvPr id="6" name="TextBox 5">
            <a:extLst>
              <a:ext uri="{FF2B5EF4-FFF2-40B4-BE49-F238E27FC236}">
                <a16:creationId xmlns:a16="http://schemas.microsoft.com/office/drawing/2014/main" id="{1FF1AD2C-1855-466F-B17E-C4825852E1F7}"/>
              </a:ext>
            </a:extLst>
          </p:cNvPr>
          <p:cNvSpPr txBox="1"/>
          <p:nvPr/>
        </p:nvSpPr>
        <p:spPr>
          <a:xfrm>
            <a:off x="5943600" y="1371600"/>
            <a:ext cx="3886200" cy="4678204"/>
          </a:xfrm>
          <a:prstGeom prst="rect">
            <a:avLst/>
          </a:prstGeom>
          <a:noFill/>
        </p:spPr>
        <p:txBody>
          <a:bodyPr wrap="square">
            <a:spAutoFit/>
          </a:bodyPr>
          <a:lstStyle/>
          <a:p>
            <a:pPr algn="just"/>
            <a:r>
              <a:rPr lang="en-US" sz="1400" dirty="0">
                <a:latin typeface="Roboto" panose="02000000000000000000" pitchFamily="2" charset="0"/>
                <a:ea typeface="Roboto" panose="02000000000000000000" pitchFamily="2" charset="0"/>
                <a:cs typeface="Roboto" panose="02000000000000000000" pitchFamily="2" charset="0"/>
              </a:rPr>
              <a:t>Mario Gooden is a cultural practice architect and founding principal of Huff + Gooden Architects. Gooden is also a Professor of Practice at the Graduate School of Architecture Planning and Preservation (GSAPP) of  Columbia University where he is the co-director of the Global Africa Lab (GAL). He teaches advanced architectural design  and theory at Columbia University. </a:t>
            </a:r>
          </a:p>
          <a:p>
            <a:pPr algn="just"/>
            <a:endParaRPr lang="en-US" sz="1400" dirty="0">
              <a:latin typeface="Roboto" panose="02000000000000000000" pitchFamily="2" charset="0"/>
              <a:ea typeface="Roboto" panose="02000000000000000000" pitchFamily="2" charset="0"/>
              <a:cs typeface="Roboto" panose="02000000000000000000" pitchFamily="2" charset="0"/>
            </a:endParaRPr>
          </a:p>
          <a:p>
            <a:pPr algn="just"/>
            <a:r>
              <a:rPr lang="en-US" sz="1400" dirty="0">
                <a:latin typeface="Roboto" panose="02000000000000000000" pitchFamily="2" charset="0"/>
                <a:ea typeface="Roboto" panose="02000000000000000000" pitchFamily="2" charset="0"/>
                <a:cs typeface="Roboto" panose="02000000000000000000" pitchFamily="2" charset="0"/>
              </a:rPr>
              <a:t>Gooden is a 2012 National Endowment for the Arts Fellow, a MacDowell Fellow, and a 2019  National Academy of Arts and Letters Award in Architecture recipient. Gooden is the author of Dark Space: Architecture,  Representation, Black Identity (Columbia University Press, 2016) as well as numerous essays and articles on architecture,  art, and cultural production. Gooden is Research Associate at the Visual Identities in Art and Design (VIAD) at the   University of Johannesburg (South Africa).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76700" y="340360"/>
            <a:ext cx="1905000" cy="389850"/>
          </a:xfrm>
          <a:prstGeom prst="rect">
            <a:avLst/>
          </a:prstGeom>
        </p:spPr>
        <p:txBody>
          <a:bodyPr vert="horz" wrap="square" lIns="0" tIns="12700" rIns="0" bIns="0" rtlCol="0">
            <a:spAutoFit/>
          </a:bodyPr>
          <a:lstStyle/>
          <a:p>
            <a:pPr marL="12700" algn="ctr">
              <a:lnSpc>
                <a:spcPct val="100000"/>
              </a:lnSpc>
              <a:spcBef>
                <a:spcPts val="100"/>
              </a:spcBef>
            </a:pPr>
            <a:r>
              <a:rPr sz="2450" kern="1200" spc="280" dirty="0">
                <a:solidFill>
                  <a:srgbClr val="5C2800"/>
                </a:solidFill>
                <a:latin typeface="Roboto" panose="02000000000000000000" pitchFamily="2" charset="0"/>
                <a:ea typeface="Roboto" panose="02000000000000000000" pitchFamily="2" charset="0"/>
                <a:cs typeface="Roboto" panose="02000000000000000000" pitchFamily="2" charset="0"/>
              </a:rPr>
              <a:t>Our Story</a:t>
            </a:r>
          </a:p>
        </p:txBody>
      </p:sp>
      <p:sp>
        <p:nvSpPr>
          <p:cNvPr id="3" name="object 3"/>
          <p:cNvSpPr txBox="1"/>
          <p:nvPr/>
        </p:nvSpPr>
        <p:spPr>
          <a:xfrm>
            <a:off x="381000" y="1143000"/>
            <a:ext cx="9296400" cy="4791055"/>
          </a:xfrm>
          <a:prstGeom prst="rect">
            <a:avLst/>
          </a:prstGeom>
        </p:spPr>
        <p:txBody>
          <a:bodyPr vert="horz" wrap="square" lIns="0" tIns="12700" rIns="0" bIns="0" rtlCol="0">
            <a:spAutoFit/>
          </a:bodyPr>
          <a:lstStyle/>
          <a:p>
            <a:pPr marL="184150" marR="5080" indent="-171450" algn="just">
              <a:lnSpc>
                <a:spcPct val="100000"/>
              </a:lnSpc>
              <a:spcBef>
                <a:spcPts val="100"/>
              </a:spcBef>
              <a:buFont typeface="Arial" panose="020B0604020202020204" pitchFamily="34" charset="0"/>
              <a:buChar char="•"/>
            </a:pPr>
            <a:r>
              <a:rPr sz="1400" dirty="0">
                <a:solidFill>
                  <a:srgbClr val="231F20"/>
                </a:solidFill>
                <a:latin typeface="Roboto"/>
                <a:cs typeface="Roboto"/>
              </a:rPr>
              <a:t>The </a:t>
            </a:r>
            <a:r>
              <a:rPr sz="1400" spc="-10" dirty="0">
                <a:solidFill>
                  <a:srgbClr val="231F20"/>
                </a:solidFill>
                <a:latin typeface="Roboto"/>
                <a:cs typeface="Roboto"/>
              </a:rPr>
              <a:t>Woodson African </a:t>
            </a:r>
            <a:r>
              <a:rPr sz="1400" spc="-5" dirty="0">
                <a:solidFill>
                  <a:srgbClr val="231F20"/>
                </a:solidFill>
                <a:latin typeface="Roboto"/>
                <a:cs typeface="Roboto"/>
              </a:rPr>
              <a:t>American Museum </a:t>
            </a:r>
            <a:r>
              <a:rPr sz="1400" spc="-10" dirty="0">
                <a:solidFill>
                  <a:srgbClr val="231F20"/>
                </a:solidFill>
                <a:latin typeface="Roboto"/>
                <a:cs typeface="Roboto"/>
              </a:rPr>
              <a:t>of </a:t>
            </a:r>
            <a:r>
              <a:rPr sz="1400" spc="-5" dirty="0">
                <a:solidFill>
                  <a:srgbClr val="231F20"/>
                </a:solidFill>
                <a:latin typeface="Roboto"/>
                <a:cs typeface="Roboto"/>
              </a:rPr>
              <a:t>Florida </a:t>
            </a:r>
            <a:r>
              <a:rPr sz="1400" dirty="0">
                <a:solidFill>
                  <a:srgbClr val="231F20"/>
                </a:solidFill>
                <a:latin typeface="Roboto"/>
                <a:cs typeface="Roboto"/>
              </a:rPr>
              <a:t>- </a:t>
            </a:r>
            <a:r>
              <a:rPr sz="1400" spc="-5" dirty="0">
                <a:solidFill>
                  <a:srgbClr val="231F20"/>
                </a:solidFill>
                <a:latin typeface="Roboto"/>
                <a:cs typeface="Roboto"/>
              </a:rPr>
              <a:t>formerly known </a:t>
            </a:r>
            <a:r>
              <a:rPr sz="1400" spc="-10" dirty="0">
                <a:solidFill>
                  <a:srgbClr val="231F20"/>
                </a:solidFill>
                <a:latin typeface="Roboto"/>
                <a:cs typeface="Roboto"/>
              </a:rPr>
              <a:t>as </a:t>
            </a:r>
            <a:r>
              <a:rPr sz="1400" dirty="0">
                <a:solidFill>
                  <a:srgbClr val="231F20"/>
                </a:solidFill>
                <a:latin typeface="Roboto"/>
                <a:cs typeface="Roboto"/>
              </a:rPr>
              <a:t>The </a:t>
            </a:r>
            <a:r>
              <a:rPr sz="1400" spc="-25" dirty="0">
                <a:solidFill>
                  <a:srgbClr val="231F20"/>
                </a:solidFill>
                <a:latin typeface="Roboto"/>
                <a:cs typeface="Roboto"/>
              </a:rPr>
              <a:t>Dr. </a:t>
            </a:r>
            <a:r>
              <a:rPr sz="1400" dirty="0">
                <a:solidFill>
                  <a:srgbClr val="231F20"/>
                </a:solidFill>
                <a:latin typeface="Roboto"/>
                <a:cs typeface="Roboto"/>
              </a:rPr>
              <a:t>Carter </a:t>
            </a:r>
            <a:r>
              <a:rPr sz="1400" spc="-5" dirty="0">
                <a:solidFill>
                  <a:srgbClr val="231F20"/>
                </a:solidFill>
                <a:latin typeface="Roboto"/>
                <a:cs typeface="Roboto"/>
              </a:rPr>
              <a:t>G. </a:t>
            </a:r>
            <a:r>
              <a:rPr sz="1400" spc="-10" dirty="0">
                <a:solidFill>
                  <a:srgbClr val="231F20"/>
                </a:solidFill>
                <a:latin typeface="Roboto"/>
                <a:cs typeface="Roboto"/>
              </a:rPr>
              <a:t>Woodson African </a:t>
            </a:r>
            <a:r>
              <a:rPr sz="1400" spc="-5" dirty="0">
                <a:solidFill>
                  <a:srgbClr val="231F20"/>
                </a:solidFill>
                <a:latin typeface="Roboto"/>
                <a:cs typeface="Roboto"/>
              </a:rPr>
              <a:t>American </a:t>
            </a:r>
            <a:r>
              <a:rPr sz="1400" dirty="0">
                <a:solidFill>
                  <a:srgbClr val="231F20"/>
                </a:solidFill>
                <a:latin typeface="Roboto"/>
                <a:cs typeface="Roboto"/>
              </a:rPr>
              <a:t> </a:t>
            </a:r>
            <a:r>
              <a:rPr sz="1400" spc="-5" dirty="0">
                <a:solidFill>
                  <a:srgbClr val="231F20"/>
                </a:solidFill>
                <a:latin typeface="Roboto"/>
                <a:cs typeface="Roboto"/>
              </a:rPr>
              <a:t>Museum</a:t>
            </a:r>
            <a:r>
              <a:rPr sz="1400" spc="-60" dirty="0">
                <a:solidFill>
                  <a:srgbClr val="231F20"/>
                </a:solidFill>
                <a:latin typeface="Roboto"/>
                <a:cs typeface="Roboto"/>
              </a:rPr>
              <a:t> </a:t>
            </a:r>
            <a:r>
              <a:rPr sz="1400" dirty="0">
                <a:solidFill>
                  <a:srgbClr val="231F20"/>
                </a:solidFill>
                <a:latin typeface="Roboto"/>
                <a:cs typeface="Roboto"/>
              </a:rPr>
              <a:t>-</a:t>
            </a:r>
            <a:r>
              <a:rPr sz="1400" spc="-55" dirty="0">
                <a:solidFill>
                  <a:srgbClr val="231F20"/>
                </a:solidFill>
                <a:latin typeface="Roboto"/>
                <a:cs typeface="Roboto"/>
              </a:rPr>
              <a:t> </a:t>
            </a:r>
            <a:r>
              <a:rPr sz="1400" spc="-5" dirty="0">
                <a:solidFill>
                  <a:srgbClr val="231F20"/>
                </a:solidFill>
                <a:latin typeface="Roboto"/>
                <a:cs typeface="Roboto"/>
              </a:rPr>
              <a:t>celebrates</a:t>
            </a:r>
            <a:r>
              <a:rPr sz="1400" spc="-55" dirty="0">
                <a:solidFill>
                  <a:srgbClr val="231F20"/>
                </a:solidFill>
                <a:latin typeface="Roboto"/>
                <a:cs typeface="Roboto"/>
              </a:rPr>
              <a:t> </a:t>
            </a:r>
            <a:r>
              <a:rPr sz="1400" spc="-5" dirty="0">
                <a:solidFill>
                  <a:srgbClr val="231F20"/>
                </a:solidFill>
                <a:latin typeface="Roboto"/>
                <a:cs typeface="Roboto"/>
              </a:rPr>
              <a:t>more</a:t>
            </a:r>
            <a:r>
              <a:rPr sz="1400" spc="-55" dirty="0">
                <a:solidFill>
                  <a:srgbClr val="231F20"/>
                </a:solidFill>
                <a:latin typeface="Roboto"/>
                <a:cs typeface="Roboto"/>
              </a:rPr>
              <a:t> </a:t>
            </a:r>
            <a:r>
              <a:rPr sz="1400" spc="-10" dirty="0">
                <a:solidFill>
                  <a:srgbClr val="231F20"/>
                </a:solidFill>
                <a:latin typeface="Roboto"/>
                <a:cs typeface="Roboto"/>
              </a:rPr>
              <a:t>than</a:t>
            </a:r>
            <a:r>
              <a:rPr sz="1400" spc="-55" dirty="0">
                <a:solidFill>
                  <a:srgbClr val="231F20"/>
                </a:solidFill>
                <a:latin typeface="Roboto"/>
                <a:cs typeface="Roboto"/>
              </a:rPr>
              <a:t> </a:t>
            </a:r>
            <a:r>
              <a:rPr sz="1400" dirty="0">
                <a:solidFill>
                  <a:srgbClr val="231F20"/>
                </a:solidFill>
                <a:latin typeface="Roboto"/>
                <a:cs typeface="Roboto"/>
              </a:rPr>
              <a:t>a</a:t>
            </a:r>
            <a:r>
              <a:rPr sz="1400" spc="-55" dirty="0">
                <a:solidFill>
                  <a:srgbClr val="231F20"/>
                </a:solidFill>
                <a:latin typeface="Roboto"/>
                <a:cs typeface="Roboto"/>
              </a:rPr>
              <a:t> </a:t>
            </a:r>
            <a:r>
              <a:rPr sz="1400" dirty="0">
                <a:solidFill>
                  <a:srgbClr val="231F20"/>
                </a:solidFill>
                <a:latin typeface="Roboto"/>
                <a:cs typeface="Roboto"/>
              </a:rPr>
              <a:t>decade-long</a:t>
            </a:r>
            <a:r>
              <a:rPr sz="1400" spc="-55" dirty="0">
                <a:solidFill>
                  <a:srgbClr val="231F20"/>
                </a:solidFill>
                <a:latin typeface="Roboto"/>
                <a:cs typeface="Roboto"/>
              </a:rPr>
              <a:t> </a:t>
            </a:r>
            <a:r>
              <a:rPr sz="1400" spc="-10" dirty="0">
                <a:solidFill>
                  <a:srgbClr val="231F20"/>
                </a:solidFill>
                <a:latin typeface="Roboto"/>
                <a:cs typeface="Roboto"/>
              </a:rPr>
              <a:t>history.</a:t>
            </a:r>
            <a:r>
              <a:rPr sz="1400" spc="-55" dirty="0">
                <a:solidFill>
                  <a:srgbClr val="231F20"/>
                </a:solidFill>
                <a:latin typeface="Roboto"/>
                <a:cs typeface="Roboto"/>
              </a:rPr>
              <a:t> </a:t>
            </a:r>
            <a:endParaRPr lang="en-US" sz="1400" spc="-55" dirty="0">
              <a:solidFill>
                <a:srgbClr val="231F20"/>
              </a:solidFill>
              <a:latin typeface="Roboto"/>
              <a:cs typeface="Roboto"/>
            </a:endParaRPr>
          </a:p>
          <a:p>
            <a:pPr marL="184150" marR="5080" indent="-171450" algn="just">
              <a:lnSpc>
                <a:spcPct val="100000"/>
              </a:lnSpc>
              <a:spcBef>
                <a:spcPts val="100"/>
              </a:spcBef>
              <a:buFont typeface="Arial" panose="020B0604020202020204" pitchFamily="34" charset="0"/>
              <a:buChar char="•"/>
            </a:pPr>
            <a:endParaRPr lang="en-US" sz="1400" spc="-55" dirty="0">
              <a:solidFill>
                <a:srgbClr val="231F20"/>
              </a:solidFill>
              <a:latin typeface="Roboto"/>
              <a:cs typeface="Roboto"/>
            </a:endParaRPr>
          </a:p>
          <a:p>
            <a:pPr marL="184150" marR="5080" indent="-171450" algn="just">
              <a:lnSpc>
                <a:spcPct val="100000"/>
              </a:lnSpc>
              <a:spcBef>
                <a:spcPts val="100"/>
              </a:spcBef>
              <a:buFont typeface="Arial" panose="020B0604020202020204" pitchFamily="34" charset="0"/>
              <a:buChar char="•"/>
            </a:pPr>
            <a:r>
              <a:rPr sz="1400" dirty="0">
                <a:solidFill>
                  <a:srgbClr val="231F20"/>
                </a:solidFill>
                <a:latin typeface="Roboto"/>
                <a:cs typeface="Roboto"/>
              </a:rPr>
              <a:t>The</a:t>
            </a:r>
            <a:r>
              <a:rPr sz="1400" spc="-60" dirty="0">
                <a:solidFill>
                  <a:srgbClr val="231F20"/>
                </a:solidFill>
                <a:latin typeface="Roboto"/>
                <a:cs typeface="Roboto"/>
              </a:rPr>
              <a:t> </a:t>
            </a:r>
            <a:r>
              <a:rPr sz="1400" spc="-5" dirty="0">
                <a:solidFill>
                  <a:srgbClr val="231F20"/>
                </a:solidFill>
                <a:latin typeface="Roboto"/>
                <a:cs typeface="Roboto"/>
              </a:rPr>
              <a:t>building</a:t>
            </a:r>
            <a:r>
              <a:rPr sz="1400" spc="-55" dirty="0">
                <a:solidFill>
                  <a:srgbClr val="231F20"/>
                </a:solidFill>
                <a:latin typeface="Roboto"/>
                <a:cs typeface="Roboto"/>
              </a:rPr>
              <a:t> </a:t>
            </a:r>
            <a:r>
              <a:rPr sz="1400" spc="-15" dirty="0">
                <a:solidFill>
                  <a:srgbClr val="231F20"/>
                </a:solidFill>
                <a:latin typeface="Roboto"/>
                <a:cs typeface="Roboto"/>
              </a:rPr>
              <a:t>was</a:t>
            </a:r>
            <a:r>
              <a:rPr sz="1400" spc="-55" dirty="0">
                <a:solidFill>
                  <a:srgbClr val="231F20"/>
                </a:solidFill>
                <a:latin typeface="Roboto"/>
                <a:cs typeface="Roboto"/>
              </a:rPr>
              <a:t> </a:t>
            </a:r>
            <a:r>
              <a:rPr sz="1400" spc="-10" dirty="0">
                <a:solidFill>
                  <a:srgbClr val="231F20"/>
                </a:solidFill>
                <a:latin typeface="Roboto"/>
                <a:cs typeface="Roboto"/>
              </a:rPr>
              <a:t>originally</a:t>
            </a:r>
            <a:r>
              <a:rPr sz="1400" spc="-55" dirty="0">
                <a:solidFill>
                  <a:srgbClr val="231F20"/>
                </a:solidFill>
                <a:latin typeface="Roboto"/>
                <a:cs typeface="Roboto"/>
              </a:rPr>
              <a:t> </a:t>
            </a:r>
            <a:r>
              <a:rPr sz="1400" spc="-5" dirty="0">
                <a:solidFill>
                  <a:srgbClr val="231F20"/>
                </a:solidFill>
                <a:latin typeface="Roboto"/>
                <a:cs typeface="Roboto"/>
              </a:rPr>
              <a:t>the</a:t>
            </a:r>
            <a:r>
              <a:rPr sz="1400" spc="-55" dirty="0">
                <a:solidFill>
                  <a:srgbClr val="231F20"/>
                </a:solidFill>
                <a:latin typeface="Roboto"/>
                <a:cs typeface="Roboto"/>
              </a:rPr>
              <a:t> </a:t>
            </a:r>
            <a:r>
              <a:rPr sz="1400" spc="-5" dirty="0">
                <a:solidFill>
                  <a:srgbClr val="231F20"/>
                </a:solidFill>
                <a:latin typeface="Roboto"/>
                <a:cs typeface="Roboto"/>
              </a:rPr>
              <a:t>rental</a:t>
            </a:r>
            <a:r>
              <a:rPr sz="1400" spc="-55" dirty="0">
                <a:solidFill>
                  <a:srgbClr val="231F20"/>
                </a:solidFill>
                <a:latin typeface="Roboto"/>
                <a:cs typeface="Roboto"/>
              </a:rPr>
              <a:t> </a:t>
            </a:r>
            <a:r>
              <a:rPr sz="1400" spc="-20" dirty="0">
                <a:solidFill>
                  <a:srgbClr val="231F20"/>
                </a:solidFill>
                <a:latin typeface="Roboto"/>
                <a:cs typeface="Roboto"/>
              </a:rPr>
              <a:t>office</a:t>
            </a:r>
            <a:r>
              <a:rPr sz="1400" spc="-55" dirty="0">
                <a:solidFill>
                  <a:srgbClr val="231F20"/>
                </a:solidFill>
                <a:latin typeface="Roboto"/>
                <a:cs typeface="Roboto"/>
              </a:rPr>
              <a:t> </a:t>
            </a:r>
            <a:r>
              <a:rPr sz="1400" spc="-5" dirty="0">
                <a:solidFill>
                  <a:srgbClr val="231F20"/>
                </a:solidFill>
                <a:latin typeface="Roboto"/>
                <a:cs typeface="Roboto"/>
              </a:rPr>
              <a:t>and</a:t>
            </a:r>
            <a:r>
              <a:rPr sz="1400" spc="-55" dirty="0">
                <a:solidFill>
                  <a:srgbClr val="231F20"/>
                </a:solidFill>
                <a:latin typeface="Roboto"/>
                <a:cs typeface="Roboto"/>
              </a:rPr>
              <a:t> </a:t>
            </a:r>
            <a:r>
              <a:rPr sz="1400" dirty="0">
                <a:solidFill>
                  <a:srgbClr val="231F20"/>
                </a:solidFill>
                <a:latin typeface="Roboto"/>
                <a:cs typeface="Roboto"/>
              </a:rPr>
              <a:t>community</a:t>
            </a:r>
            <a:r>
              <a:rPr sz="1400" spc="-60" dirty="0">
                <a:solidFill>
                  <a:srgbClr val="231F20"/>
                </a:solidFill>
                <a:latin typeface="Roboto"/>
                <a:cs typeface="Roboto"/>
              </a:rPr>
              <a:t> </a:t>
            </a:r>
            <a:r>
              <a:rPr sz="1400" spc="-5" dirty="0">
                <a:solidFill>
                  <a:srgbClr val="231F20"/>
                </a:solidFill>
                <a:latin typeface="Roboto"/>
                <a:cs typeface="Roboto"/>
              </a:rPr>
              <a:t>center</a:t>
            </a:r>
            <a:r>
              <a:rPr sz="1400" spc="-55" dirty="0">
                <a:solidFill>
                  <a:srgbClr val="231F20"/>
                </a:solidFill>
                <a:latin typeface="Roboto"/>
                <a:cs typeface="Roboto"/>
              </a:rPr>
              <a:t> </a:t>
            </a:r>
            <a:r>
              <a:rPr sz="1400" spc="-15" dirty="0">
                <a:solidFill>
                  <a:srgbClr val="231F20"/>
                </a:solidFill>
                <a:latin typeface="Roboto"/>
                <a:cs typeface="Roboto"/>
              </a:rPr>
              <a:t>for </a:t>
            </a:r>
            <a:r>
              <a:rPr sz="1400" spc="-10" dirty="0">
                <a:solidFill>
                  <a:srgbClr val="231F20"/>
                </a:solidFill>
                <a:latin typeface="Roboto"/>
                <a:cs typeface="Roboto"/>
              </a:rPr>
              <a:t> </a:t>
            </a:r>
            <a:r>
              <a:rPr sz="1400" spc="10" dirty="0">
                <a:solidFill>
                  <a:srgbClr val="231F20"/>
                </a:solidFill>
                <a:latin typeface="Roboto"/>
                <a:cs typeface="Roboto"/>
              </a:rPr>
              <a:t>St.</a:t>
            </a:r>
            <a:r>
              <a:rPr sz="1400" spc="-30" dirty="0">
                <a:solidFill>
                  <a:srgbClr val="231F20"/>
                </a:solidFill>
                <a:latin typeface="Roboto"/>
                <a:cs typeface="Roboto"/>
              </a:rPr>
              <a:t> </a:t>
            </a:r>
            <a:r>
              <a:rPr sz="1400" spc="-10" dirty="0">
                <a:solidFill>
                  <a:srgbClr val="231F20"/>
                </a:solidFill>
                <a:latin typeface="Roboto"/>
                <a:cs typeface="Roboto"/>
              </a:rPr>
              <a:t>Petersburg’s</a:t>
            </a:r>
            <a:r>
              <a:rPr sz="1400" spc="-25" dirty="0">
                <a:solidFill>
                  <a:srgbClr val="231F20"/>
                </a:solidFill>
                <a:latin typeface="Roboto"/>
                <a:cs typeface="Roboto"/>
              </a:rPr>
              <a:t> </a:t>
            </a:r>
            <a:r>
              <a:rPr sz="1400" spc="-10" dirty="0">
                <a:solidFill>
                  <a:srgbClr val="231F20"/>
                </a:solidFill>
                <a:latin typeface="Roboto"/>
                <a:cs typeface="Roboto"/>
              </a:rPr>
              <a:t>first</a:t>
            </a:r>
            <a:r>
              <a:rPr sz="1400" spc="-30" dirty="0">
                <a:solidFill>
                  <a:srgbClr val="231F20"/>
                </a:solidFill>
                <a:latin typeface="Roboto"/>
                <a:cs typeface="Roboto"/>
              </a:rPr>
              <a:t> </a:t>
            </a:r>
            <a:r>
              <a:rPr sz="1400" spc="-10" dirty="0">
                <a:solidFill>
                  <a:srgbClr val="231F20"/>
                </a:solidFill>
                <a:latin typeface="Roboto"/>
                <a:cs typeface="Roboto"/>
              </a:rPr>
              <a:t>African</a:t>
            </a:r>
            <a:r>
              <a:rPr sz="1400" spc="-25" dirty="0">
                <a:solidFill>
                  <a:srgbClr val="231F20"/>
                </a:solidFill>
                <a:latin typeface="Roboto"/>
                <a:cs typeface="Roboto"/>
              </a:rPr>
              <a:t> </a:t>
            </a:r>
            <a:r>
              <a:rPr sz="1400" spc="-5" dirty="0">
                <a:solidFill>
                  <a:srgbClr val="231F20"/>
                </a:solidFill>
                <a:latin typeface="Roboto"/>
                <a:cs typeface="Roboto"/>
              </a:rPr>
              <a:t>American</a:t>
            </a:r>
            <a:r>
              <a:rPr sz="1400" spc="-30" dirty="0">
                <a:solidFill>
                  <a:srgbClr val="231F20"/>
                </a:solidFill>
                <a:latin typeface="Roboto"/>
                <a:cs typeface="Roboto"/>
              </a:rPr>
              <a:t> </a:t>
            </a:r>
            <a:r>
              <a:rPr sz="1400" spc="-10" dirty="0">
                <a:solidFill>
                  <a:srgbClr val="231F20"/>
                </a:solidFill>
                <a:latin typeface="Roboto"/>
                <a:cs typeface="Roboto"/>
              </a:rPr>
              <a:t>developed</a:t>
            </a:r>
            <a:r>
              <a:rPr sz="1400" spc="-25" dirty="0">
                <a:solidFill>
                  <a:srgbClr val="231F20"/>
                </a:solidFill>
                <a:latin typeface="Roboto"/>
                <a:cs typeface="Roboto"/>
              </a:rPr>
              <a:t> </a:t>
            </a:r>
            <a:r>
              <a:rPr sz="1400" spc="-5" dirty="0">
                <a:solidFill>
                  <a:srgbClr val="231F20"/>
                </a:solidFill>
                <a:latin typeface="Roboto"/>
                <a:cs typeface="Roboto"/>
              </a:rPr>
              <a:t>public</a:t>
            </a:r>
            <a:r>
              <a:rPr sz="1400" spc="-30" dirty="0">
                <a:solidFill>
                  <a:srgbClr val="231F20"/>
                </a:solidFill>
                <a:latin typeface="Roboto"/>
                <a:cs typeface="Roboto"/>
              </a:rPr>
              <a:t> </a:t>
            </a:r>
            <a:r>
              <a:rPr sz="1400" spc="-10" dirty="0">
                <a:solidFill>
                  <a:srgbClr val="231F20"/>
                </a:solidFill>
                <a:latin typeface="Roboto"/>
                <a:cs typeface="Roboto"/>
              </a:rPr>
              <a:t>housing</a:t>
            </a:r>
            <a:r>
              <a:rPr sz="1400" spc="-30" dirty="0">
                <a:solidFill>
                  <a:srgbClr val="231F20"/>
                </a:solidFill>
                <a:latin typeface="Roboto"/>
                <a:cs typeface="Roboto"/>
              </a:rPr>
              <a:t> </a:t>
            </a:r>
            <a:r>
              <a:rPr sz="1400" dirty="0">
                <a:solidFill>
                  <a:srgbClr val="231F20"/>
                </a:solidFill>
                <a:latin typeface="Roboto"/>
                <a:cs typeface="Roboto"/>
              </a:rPr>
              <a:t>community</a:t>
            </a:r>
            <a:r>
              <a:rPr sz="1400" spc="-25" dirty="0">
                <a:solidFill>
                  <a:srgbClr val="231F20"/>
                </a:solidFill>
                <a:latin typeface="Roboto"/>
                <a:cs typeface="Roboto"/>
              </a:rPr>
              <a:t> </a:t>
            </a:r>
            <a:r>
              <a:rPr sz="1400" dirty="0">
                <a:solidFill>
                  <a:srgbClr val="231F20"/>
                </a:solidFill>
                <a:latin typeface="Roboto"/>
                <a:cs typeface="Roboto"/>
              </a:rPr>
              <a:t>-</a:t>
            </a:r>
            <a:r>
              <a:rPr sz="1400" spc="-30" dirty="0">
                <a:solidFill>
                  <a:srgbClr val="231F20"/>
                </a:solidFill>
                <a:latin typeface="Roboto"/>
                <a:cs typeface="Roboto"/>
              </a:rPr>
              <a:t> </a:t>
            </a:r>
            <a:r>
              <a:rPr sz="1400" spc="-5" dirty="0">
                <a:solidFill>
                  <a:srgbClr val="231F20"/>
                </a:solidFill>
                <a:latin typeface="Roboto"/>
                <a:cs typeface="Roboto"/>
              </a:rPr>
              <a:t>Jordan</a:t>
            </a:r>
            <a:r>
              <a:rPr sz="1400" spc="-25" dirty="0">
                <a:solidFill>
                  <a:srgbClr val="231F20"/>
                </a:solidFill>
                <a:latin typeface="Roboto"/>
                <a:cs typeface="Roboto"/>
              </a:rPr>
              <a:t> </a:t>
            </a:r>
            <a:r>
              <a:rPr sz="1400" spc="-5" dirty="0">
                <a:solidFill>
                  <a:srgbClr val="231F20"/>
                </a:solidFill>
                <a:latin typeface="Roboto"/>
                <a:cs typeface="Roboto"/>
              </a:rPr>
              <a:t>Park</a:t>
            </a:r>
            <a:r>
              <a:rPr sz="1400" spc="-30" dirty="0">
                <a:solidFill>
                  <a:srgbClr val="231F20"/>
                </a:solidFill>
                <a:latin typeface="Roboto"/>
                <a:cs typeface="Roboto"/>
              </a:rPr>
              <a:t> </a:t>
            </a:r>
            <a:r>
              <a:rPr sz="1400" dirty="0">
                <a:solidFill>
                  <a:srgbClr val="231F20"/>
                </a:solidFill>
                <a:latin typeface="Roboto"/>
                <a:cs typeface="Roboto"/>
              </a:rPr>
              <a:t>-</a:t>
            </a:r>
            <a:r>
              <a:rPr sz="1400" spc="-25" dirty="0">
                <a:solidFill>
                  <a:srgbClr val="231F20"/>
                </a:solidFill>
                <a:latin typeface="Roboto"/>
                <a:cs typeface="Roboto"/>
              </a:rPr>
              <a:t> </a:t>
            </a:r>
            <a:r>
              <a:rPr sz="1400" spc="-5" dirty="0">
                <a:solidFill>
                  <a:srgbClr val="231F20"/>
                </a:solidFill>
                <a:latin typeface="Roboto"/>
                <a:cs typeface="Roboto"/>
              </a:rPr>
              <a:t>which</a:t>
            </a:r>
            <a:r>
              <a:rPr sz="1400" spc="-25" dirty="0">
                <a:solidFill>
                  <a:srgbClr val="231F20"/>
                </a:solidFill>
                <a:latin typeface="Roboto"/>
                <a:cs typeface="Roboto"/>
              </a:rPr>
              <a:t> </a:t>
            </a:r>
            <a:r>
              <a:rPr sz="1400" spc="-15" dirty="0">
                <a:solidFill>
                  <a:srgbClr val="231F20"/>
                </a:solidFill>
                <a:latin typeface="Roboto"/>
                <a:cs typeface="Roboto"/>
              </a:rPr>
              <a:t>was</a:t>
            </a:r>
            <a:r>
              <a:rPr sz="1400" spc="-30" dirty="0">
                <a:solidFill>
                  <a:srgbClr val="231F20"/>
                </a:solidFill>
                <a:latin typeface="Roboto"/>
                <a:cs typeface="Roboto"/>
              </a:rPr>
              <a:t> </a:t>
            </a:r>
            <a:r>
              <a:rPr sz="1400" spc="-5" dirty="0">
                <a:solidFill>
                  <a:srgbClr val="231F20"/>
                </a:solidFill>
                <a:latin typeface="Roboto"/>
                <a:cs typeface="Roboto"/>
              </a:rPr>
              <a:t>constructed</a:t>
            </a:r>
            <a:r>
              <a:rPr sz="1400" spc="-25" dirty="0">
                <a:solidFill>
                  <a:srgbClr val="231F20"/>
                </a:solidFill>
                <a:latin typeface="Roboto"/>
                <a:cs typeface="Roboto"/>
              </a:rPr>
              <a:t> </a:t>
            </a:r>
            <a:r>
              <a:rPr sz="1400" spc="-5" dirty="0">
                <a:solidFill>
                  <a:srgbClr val="231F20"/>
                </a:solidFill>
                <a:latin typeface="Roboto"/>
                <a:cs typeface="Roboto"/>
              </a:rPr>
              <a:t>in</a:t>
            </a:r>
            <a:r>
              <a:rPr sz="1400" spc="-30" dirty="0">
                <a:solidFill>
                  <a:srgbClr val="231F20"/>
                </a:solidFill>
                <a:latin typeface="Roboto"/>
                <a:cs typeface="Roboto"/>
              </a:rPr>
              <a:t> </a:t>
            </a:r>
            <a:r>
              <a:rPr sz="1400" spc="-35" dirty="0">
                <a:solidFill>
                  <a:srgbClr val="231F20"/>
                </a:solidFill>
                <a:latin typeface="Roboto"/>
                <a:cs typeface="Roboto"/>
              </a:rPr>
              <a:t>1939.</a:t>
            </a:r>
            <a:endParaRPr sz="1400" dirty="0">
              <a:latin typeface="Roboto"/>
              <a:cs typeface="Roboto"/>
            </a:endParaRPr>
          </a:p>
          <a:p>
            <a:pPr>
              <a:lnSpc>
                <a:spcPct val="100000"/>
              </a:lnSpc>
              <a:spcBef>
                <a:spcPts val="55"/>
              </a:spcBef>
            </a:pPr>
            <a:endParaRPr sz="1400" dirty="0">
              <a:latin typeface="Roboto"/>
              <a:cs typeface="Roboto"/>
            </a:endParaRPr>
          </a:p>
          <a:p>
            <a:pPr marL="184150" marR="5080" indent="-171450" algn="just">
              <a:lnSpc>
                <a:spcPct val="100000"/>
              </a:lnSpc>
              <a:spcBef>
                <a:spcPts val="5"/>
              </a:spcBef>
              <a:buFont typeface="Arial" panose="020B0604020202020204" pitchFamily="34" charset="0"/>
              <a:buChar char="•"/>
            </a:pPr>
            <a:r>
              <a:rPr sz="1400" spc="-5" dirty="0">
                <a:solidFill>
                  <a:srgbClr val="231F20"/>
                </a:solidFill>
                <a:latin typeface="Roboto"/>
                <a:cs typeface="Roboto"/>
              </a:rPr>
              <a:t>After</a:t>
            </a:r>
            <a:r>
              <a:rPr sz="1400" spc="-65" dirty="0">
                <a:solidFill>
                  <a:srgbClr val="231F20"/>
                </a:solidFill>
                <a:latin typeface="Roboto"/>
                <a:cs typeface="Roboto"/>
              </a:rPr>
              <a:t> </a:t>
            </a:r>
            <a:r>
              <a:rPr sz="1400" dirty="0">
                <a:solidFill>
                  <a:srgbClr val="231F20"/>
                </a:solidFill>
                <a:latin typeface="Roboto"/>
                <a:cs typeface="Roboto"/>
              </a:rPr>
              <a:t>a</a:t>
            </a:r>
            <a:r>
              <a:rPr sz="1400" spc="-60" dirty="0">
                <a:solidFill>
                  <a:srgbClr val="231F20"/>
                </a:solidFill>
                <a:latin typeface="Roboto"/>
                <a:cs typeface="Roboto"/>
              </a:rPr>
              <a:t> </a:t>
            </a:r>
            <a:r>
              <a:rPr sz="1400" spc="-10" dirty="0">
                <a:solidFill>
                  <a:srgbClr val="231F20"/>
                </a:solidFill>
                <a:latin typeface="Roboto"/>
                <a:cs typeface="Roboto"/>
              </a:rPr>
              <a:t>major</a:t>
            </a:r>
            <a:r>
              <a:rPr sz="1400" spc="-60" dirty="0">
                <a:solidFill>
                  <a:srgbClr val="231F20"/>
                </a:solidFill>
                <a:latin typeface="Roboto"/>
                <a:cs typeface="Roboto"/>
              </a:rPr>
              <a:t> </a:t>
            </a:r>
            <a:r>
              <a:rPr sz="1400" spc="-5" dirty="0">
                <a:solidFill>
                  <a:srgbClr val="231F20"/>
                </a:solidFill>
                <a:latin typeface="Roboto"/>
                <a:cs typeface="Roboto"/>
              </a:rPr>
              <a:t>reconstruction</a:t>
            </a:r>
            <a:r>
              <a:rPr sz="1400" spc="-65" dirty="0">
                <a:solidFill>
                  <a:srgbClr val="231F20"/>
                </a:solidFill>
                <a:latin typeface="Roboto"/>
                <a:cs typeface="Roboto"/>
              </a:rPr>
              <a:t> </a:t>
            </a:r>
            <a:r>
              <a:rPr sz="1400" spc="-10" dirty="0">
                <a:solidFill>
                  <a:srgbClr val="231F20"/>
                </a:solidFill>
                <a:latin typeface="Roboto"/>
                <a:cs typeface="Roboto"/>
              </a:rPr>
              <a:t>of</a:t>
            </a:r>
            <a:r>
              <a:rPr sz="1400" spc="-60" dirty="0">
                <a:solidFill>
                  <a:srgbClr val="231F20"/>
                </a:solidFill>
                <a:latin typeface="Roboto"/>
                <a:cs typeface="Roboto"/>
              </a:rPr>
              <a:t> </a:t>
            </a:r>
            <a:r>
              <a:rPr sz="1400" spc="-5" dirty="0">
                <a:solidFill>
                  <a:srgbClr val="231F20"/>
                </a:solidFill>
                <a:latin typeface="Roboto"/>
                <a:cs typeface="Roboto"/>
              </a:rPr>
              <a:t>Jordan</a:t>
            </a:r>
            <a:r>
              <a:rPr sz="1400" spc="-60" dirty="0">
                <a:solidFill>
                  <a:srgbClr val="231F20"/>
                </a:solidFill>
                <a:latin typeface="Roboto"/>
                <a:cs typeface="Roboto"/>
              </a:rPr>
              <a:t> </a:t>
            </a:r>
            <a:r>
              <a:rPr sz="1400" spc="-5" dirty="0">
                <a:solidFill>
                  <a:srgbClr val="231F20"/>
                </a:solidFill>
                <a:latin typeface="Roboto"/>
                <a:cs typeface="Roboto"/>
              </a:rPr>
              <a:t>Park</a:t>
            </a:r>
            <a:r>
              <a:rPr sz="1400" spc="-60" dirty="0">
                <a:solidFill>
                  <a:srgbClr val="231F20"/>
                </a:solidFill>
                <a:latin typeface="Roboto"/>
                <a:cs typeface="Roboto"/>
              </a:rPr>
              <a:t> </a:t>
            </a:r>
            <a:r>
              <a:rPr sz="1400" spc="-5" dirty="0">
                <a:solidFill>
                  <a:srgbClr val="231F20"/>
                </a:solidFill>
                <a:latin typeface="Roboto"/>
                <a:cs typeface="Roboto"/>
              </a:rPr>
              <a:t>in</a:t>
            </a:r>
            <a:r>
              <a:rPr sz="1400" spc="-65" dirty="0">
                <a:solidFill>
                  <a:srgbClr val="231F20"/>
                </a:solidFill>
                <a:latin typeface="Roboto"/>
                <a:cs typeface="Roboto"/>
              </a:rPr>
              <a:t> </a:t>
            </a:r>
            <a:r>
              <a:rPr sz="1400" dirty="0">
                <a:solidFill>
                  <a:srgbClr val="231F20"/>
                </a:solidFill>
                <a:latin typeface="Roboto"/>
                <a:cs typeface="Roboto"/>
              </a:rPr>
              <a:t>2006,</a:t>
            </a:r>
            <a:r>
              <a:rPr sz="1400" spc="-60" dirty="0">
                <a:solidFill>
                  <a:srgbClr val="231F20"/>
                </a:solidFill>
                <a:latin typeface="Roboto"/>
                <a:cs typeface="Roboto"/>
              </a:rPr>
              <a:t> </a:t>
            </a:r>
            <a:r>
              <a:rPr sz="1400" spc="-5" dirty="0">
                <a:solidFill>
                  <a:srgbClr val="231F20"/>
                </a:solidFill>
                <a:latin typeface="Roboto"/>
                <a:cs typeface="Roboto"/>
              </a:rPr>
              <a:t>the</a:t>
            </a:r>
            <a:r>
              <a:rPr sz="1400" spc="-60" dirty="0">
                <a:solidFill>
                  <a:srgbClr val="231F20"/>
                </a:solidFill>
                <a:latin typeface="Roboto"/>
                <a:cs typeface="Roboto"/>
              </a:rPr>
              <a:t> </a:t>
            </a:r>
            <a:r>
              <a:rPr sz="1400" spc="-5" dirty="0">
                <a:solidFill>
                  <a:srgbClr val="231F20"/>
                </a:solidFill>
                <a:latin typeface="Roboto"/>
                <a:cs typeface="Roboto"/>
              </a:rPr>
              <a:t>former</a:t>
            </a:r>
            <a:r>
              <a:rPr sz="1400" spc="-60" dirty="0">
                <a:solidFill>
                  <a:srgbClr val="231F20"/>
                </a:solidFill>
                <a:latin typeface="Roboto"/>
                <a:cs typeface="Roboto"/>
              </a:rPr>
              <a:t> </a:t>
            </a:r>
            <a:r>
              <a:rPr sz="1400" dirty="0">
                <a:solidFill>
                  <a:srgbClr val="231F20"/>
                </a:solidFill>
                <a:latin typeface="Roboto"/>
                <a:cs typeface="Roboto"/>
              </a:rPr>
              <a:t>community</a:t>
            </a:r>
            <a:r>
              <a:rPr sz="1400" spc="-65" dirty="0">
                <a:solidFill>
                  <a:srgbClr val="231F20"/>
                </a:solidFill>
                <a:latin typeface="Roboto"/>
                <a:cs typeface="Roboto"/>
              </a:rPr>
              <a:t> </a:t>
            </a:r>
            <a:r>
              <a:rPr sz="1400" spc="-5" dirty="0">
                <a:solidFill>
                  <a:srgbClr val="231F20"/>
                </a:solidFill>
                <a:latin typeface="Roboto"/>
                <a:cs typeface="Roboto"/>
              </a:rPr>
              <a:t>center</a:t>
            </a:r>
            <a:r>
              <a:rPr sz="1400" spc="-60" dirty="0">
                <a:solidFill>
                  <a:srgbClr val="231F20"/>
                </a:solidFill>
                <a:latin typeface="Roboto"/>
                <a:cs typeface="Roboto"/>
              </a:rPr>
              <a:t> </a:t>
            </a:r>
            <a:r>
              <a:rPr sz="1400" spc="-15" dirty="0">
                <a:solidFill>
                  <a:srgbClr val="231F20"/>
                </a:solidFill>
                <a:latin typeface="Roboto"/>
                <a:cs typeface="Roboto"/>
              </a:rPr>
              <a:t>was</a:t>
            </a:r>
            <a:r>
              <a:rPr sz="1400" spc="-60" dirty="0">
                <a:solidFill>
                  <a:srgbClr val="231F20"/>
                </a:solidFill>
                <a:latin typeface="Roboto"/>
                <a:cs typeface="Roboto"/>
              </a:rPr>
              <a:t> </a:t>
            </a:r>
            <a:r>
              <a:rPr sz="1400" spc="-5" dirty="0">
                <a:solidFill>
                  <a:srgbClr val="231F20"/>
                </a:solidFill>
                <a:latin typeface="Roboto"/>
                <a:cs typeface="Roboto"/>
              </a:rPr>
              <a:t>repurposed</a:t>
            </a:r>
            <a:r>
              <a:rPr sz="1400" spc="-60" dirty="0">
                <a:solidFill>
                  <a:srgbClr val="231F20"/>
                </a:solidFill>
                <a:latin typeface="Roboto"/>
                <a:cs typeface="Roboto"/>
              </a:rPr>
              <a:t> </a:t>
            </a:r>
            <a:r>
              <a:rPr sz="1400" spc="-10" dirty="0">
                <a:solidFill>
                  <a:srgbClr val="231F20"/>
                </a:solidFill>
                <a:latin typeface="Roboto"/>
                <a:cs typeface="Roboto"/>
              </a:rPr>
              <a:t>as</a:t>
            </a:r>
            <a:r>
              <a:rPr sz="1400" spc="-65" dirty="0">
                <a:solidFill>
                  <a:srgbClr val="231F20"/>
                </a:solidFill>
                <a:latin typeface="Roboto"/>
                <a:cs typeface="Roboto"/>
              </a:rPr>
              <a:t> </a:t>
            </a:r>
            <a:r>
              <a:rPr sz="1400" dirty="0">
                <a:solidFill>
                  <a:srgbClr val="231F20"/>
                </a:solidFill>
                <a:latin typeface="Roboto"/>
                <a:cs typeface="Roboto"/>
              </a:rPr>
              <a:t>a</a:t>
            </a:r>
            <a:r>
              <a:rPr sz="1400" spc="-60" dirty="0">
                <a:solidFill>
                  <a:srgbClr val="231F20"/>
                </a:solidFill>
                <a:latin typeface="Roboto"/>
                <a:cs typeface="Roboto"/>
              </a:rPr>
              <a:t> </a:t>
            </a:r>
            <a:r>
              <a:rPr sz="1400" spc="-5" dirty="0">
                <a:solidFill>
                  <a:srgbClr val="231F20"/>
                </a:solidFill>
                <a:latin typeface="Roboto"/>
                <a:cs typeface="Roboto"/>
              </a:rPr>
              <a:t>museum</a:t>
            </a:r>
            <a:r>
              <a:rPr sz="1400" spc="-60" dirty="0">
                <a:solidFill>
                  <a:srgbClr val="231F20"/>
                </a:solidFill>
                <a:latin typeface="Roboto"/>
                <a:cs typeface="Roboto"/>
              </a:rPr>
              <a:t> </a:t>
            </a:r>
            <a:r>
              <a:rPr sz="1400" spc="-5" dirty="0">
                <a:solidFill>
                  <a:srgbClr val="231F20"/>
                </a:solidFill>
                <a:latin typeface="Roboto"/>
                <a:cs typeface="Roboto"/>
              </a:rPr>
              <a:t>and</a:t>
            </a:r>
            <a:r>
              <a:rPr sz="1400" spc="-60" dirty="0">
                <a:solidFill>
                  <a:srgbClr val="231F20"/>
                </a:solidFill>
                <a:latin typeface="Roboto"/>
                <a:cs typeface="Roboto"/>
              </a:rPr>
              <a:t> </a:t>
            </a:r>
            <a:r>
              <a:rPr sz="1400" spc="-5" dirty="0">
                <a:solidFill>
                  <a:srgbClr val="231F20"/>
                </a:solidFill>
                <a:latin typeface="Roboto"/>
                <a:cs typeface="Roboto"/>
              </a:rPr>
              <a:t>named </a:t>
            </a:r>
            <a:r>
              <a:rPr sz="1400" spc="-285" dirty="0">
                <a:solidFill>
                  <a:srgbClr val="231F20"/>
                </a:solidFill>
                <a:latin typeface="Roboto"/>
                <a:cs typeface="Roboto"/>
              </a:rPr>
              <a:t> </a:t>
            </a:r>
            <a:r>
              <a:rPr sz="1400" spc="-5" dirty="0">
                <a:solidFill>
                  <a:srgbClr val="231F20"/>
                </a:solidFill>
                <a:latin typeface="Roboto"/>
                <a:cs typeface="Roboto"/>
              </a:rPr>
              <a:t>in</a:t>
            </a:r>
            <a:r>
              <a:rPr sz="1400" spc="-25" dirty="0">
                <a:solidFill>
                  <a:srgbClr val="231F20"/>
                </a:solidFill>
                <a:latin typeface="Roboto"/>
                <a:cs typeface="Roboto"/>
              </a:rPr>
              <a:t> </a:t>
            </a:r>
            <a:r>
              <a:rPr sz="1400" spc="-5" dirty="0">
                <a:solidFill>
                  <a:srgbClr val="231F20"/>
                </a:solidFill>
                <a:latin typeface="Roboto"/>
                <a:cs typeface="Roboto"/>
              </a:rPr>
              <a:t>honor</a:t>
            </a:r>
            <a:r>
              <a:rPr sz="1400" spc="-25" dirty="0">
                <a:solidFill>
                  <a:srgbClr val="231F20"/>
                </a:solidFill>
                <a:latin typeface="Roboto"/>
                <a:cs typeface="Roboto"/>
              </a:rPr>
              <a:t> </a:t>
            </a:r>
            <a:r>
              <a:rPr sz="1400" spc="-10" dirty="0">
                <a:solidFill>
                  <a:srgbClr val="231F20"/>
                </a:solidFill>
                <a:latin typeface="Roboto"/>
                <a:cs typeface="Roboto"/>
              </a:rPr>
              <a:t>of</a:t>
            </a:r>
            <a:r>
              <a:rPr sz="1400" spc="-25" dirty="0">
                <a:solidFill>
                  <a:srgbClr val="231F20"/>
                </a:solidFill>
                <a:latin typeface="Roboto"/>
                <a:cs typeface="Roboto"/>
              </a:rPr>
              <a:t> </a:t>
            </a:r>
            <a:r>
              <a:rPr sz="1400" spc="-5" dirty="0">
                <a:solidFill>
                  <a:srgbClr val="231F20"/>
                </a:solidFill>
                <a:latin typeface="Roboto"/>
                <a:cs typeface="Roboto"/>
              </a:rPr>
              <a:t>the</a:t>
            </a:r>
            <a:r>
              <a:rPr sz="1400" spc="-25" dirty="0">
                <a:solidFill>
                  <a:srgbClr val="231F20"/>
                </a:solidFill>
                <a:latin typeface="Roboto"/>
                <a:cs typeface="Roboto"/>
              </a:rPr>
              <a:t> </a:t>
            </a:r>
            <a:r>
              <a:rPr sz="1400" spc="-5" dirty="0">
                <a:solidFill>
                  <a:srgbClr val="231F20"/>
                </a:solidFill>
                <a:latin typeface="Roboto"/>
                <a:cs typeface="Roboto"/>
              </a:rPr>
              <a:t>father</a:t>
            </a:r>
            <a:r>
              <a:rPr sz="1400" spc="-25" dirty="0">
                <a:solidFill>
                  <a:srgbClr val="231F20"/>
                </a:solidFill>
                <a:latin typeface="Roboto"/>
                <a:cs typeface="Roboto"/>
              </a:rPr>
              <a:t> </a:t>
            </a:r>
            <a:r>
              <a:rPr sz="1400" spc="-10" dirty="0">
                <a:solidFill>
                  <a:srgbClr val="231F20"/>
                </a:solidFill>
                <a:latin typeface="Roboto"/>
                <a:cs typeface="Roboto"/>
              </a:rPr>
              <a:t>of</a:t>
            </a:r>
            <a:r>
              <a:rPr sz="1400" spc="-25" dirty="0">
                <a:solidFill>
                  <a:srgbClr val="231F20"/>
                </a:solidFill>
                <a:latin typeface="Roboto"/>
                <a:cs typeface="Roboto"/>
              </a:rPr>
              <a:t> </a:t>
            </a:r>
            <a:r>
              <a:rPr sz="1400" spc="-10" dirty="0">
                <a:solidFill>
                  <a:srgbClr val="231F20"/>
                </a:solidFill>
                <a:latin typeface="Roboto"/>
                <a:cs typeface="Roboto"/>
              </a:rPr>
              <a:t>African</a:t>
            </a:r>
            <a:r>
              <a:rPr sz="1400" spc="-20" dirty="0">
                <a:solidFill>
                  <a:srgbClr val="231F20"/>
                </a:solidFill>
                <a:latin typeface="Roboto"/>
                <a:cs typeface="Roboto"/>
              </a:rPr>
              <a:t> </a:t>
            </a:r>
            <a:r>
              <a:rPr sz="1400" spc="-5" dirty="0">
                <a:solidFill>
                  <a:srgbClr val="231F20"/>
                </a:solidFill>
                <a:latin typeface="Roboto"/>
                <a:cs typeface="Roboto"/>
              </a:rPr>
              <a:t>American</a:t>
            </a:r>
            <a:r>
              <a:rPr sz="1400" spc="-25" dirty="0">
                <a:solidFill>
                  <a:srgbClr val="231F20"/>
                </a:solidFill>
                <a:latin typeface="Roboto"/>
                <a:cs typeface="Roboto"/>
              </a:rPr>
              <a:t> </a:t>
            </a:r>
            <a:r>
              <a:rPr sz="1400" spc="-10" dirty="0">
                <a:solidFill>
                  <a:srgbClr val="231F20"/>
                </a:solidFill>
                <a:latin typeface="Roboto"/>
                <a:cs typeface="Roboto"/>
              </a:rPr>
              <a:t>history,</a:t>
            </a:r>
            <a:r>
              <a:rPr sz="1400" spc="-25" dirty="0">
                <a:solidFill>
                  <a:srgbClr val="231F20"/>
                </a:solidFill>
                <a:latin typeface="Roboto"/>
                <a:cs typeface="Roboto"/>
              </a:rPr>
              <a:t> Dr. </a:t>
            </a:r>
            <a:r>
              <a:rPr sz="1400" dirty="0">
                <a:solidFill>
                  <a:srgbClr val="231F20"/>
                </a:solidFill>
                <a:latin typeface="Roboto"/>
                <a:cs typeface="Roboto"/>
              </a:rPr>
              <a:t>Carter</a:t>
            </a:r>
            <a:r>
              <a:rPr sz="1400" spc="-25" dirty="0">
                <a:solidFill>
                  <a:srgbClr val="231F20"/>
                </a:solidFill>
                <a:latin typeface="Roboto"/>
                <a:cs typeface="Roboto"/>
              </a:rPr>
              <a:t> </a:t>
            </a:r>
            <a:r>
              <a:rPr sz="1400" spc="-5" dirty="0">
                <a:solidFill>
                  <a:srgbClr val="231F20"/>
                </a:solidFill>
                <a:latin typeface="Roboto"/>
                <a:cs typeface="Roboto"/>
              </a:rPr>
              <a:t>G.</a:t>
            </a:r>
            <a:r>
              <a:rPr sz="1400" spc="-25" dirty="0">
                <a:solidFill>
                  <a:srgbClr val="231F20"/>
                </a:solidFill>
                <a:latin typeface="Roboto"/>
                <a:cs typeface="Roboto"/>
              </a:rPr>
              <a:t> </a:t>
            </a:r>
            <a:r>
              <a:rPr sz="1400" spc="-10" dirty="0">
                <a:solidFill>
                  <a:srgbClr val="231F20"/>
                </a:solidFill>
                <a:latin typeface="Roboto"/>
                <a:cs typeface="Roboto"/>
              </a:rPr>
              <a:t>Woodson.</a:t>
            </a:r>
            <a:r>
              <a:rPr sz="1400" spc="-25" dirty="0">
                <a:solidFill>
                  <a:srgbClr val="231F20"/>
                </a:solidFill>
                <a:latin typeface="Roboto"/>
                <a:cs typeface="Roboto"/>
              </a:rPr>
              <a:t> </a:t>
            </a:r>
            <a:r>
              <a:rPr sz="1400" spc="-10" dirty="0">
                <a:solidFill>
                  <a:srgbClr val="231F20"/>
                </a:solidFill>
                <a:latin typeface="Roboto"/>
                <a:cs typeface="Roboto"/>
              </a:rPr>
              <a:t>Fondly</a:t>
            </a:r>
            <a:r>
              <a:rPr sz="1400" spc="-20" dirty="0">
                <a:solidFill>
                  <a:srgbClr val="231F20"/>
                </a:solidFill>
                <a:latin typeface="Roboto"/>
                <a:cs typeface="Roboto"/>
              </a:rPr>
              <a:t> </a:t>
            </a:r>
            <a:r>
              <a:rPr sz="1400" spc="-10" dirty="0">
                <a:solidFill>
                  <a:srgbClr val="231F20"/>
                </a:solidFill>
                <a:latin typeface="Roboto"/>
                <a:cs typeface="Roboto"/>
              </a:rPr>
              <a:t>referred</a:t>
            </a:r>
            <a:r>
              <a:rPr sz="1400" spc="-25" dirty="0">
                <a:solidFill>
                  <a:srgbClr val="231F20"/>
                </a:solidFill>
                <a:latin typeface="Roboto"/>
                <a:cs typeface="Roboto"/>
              </a:rPr>
              <a:t> </a:t>
            </a:r>
            <a:r>
              <a:rPr sz="1400" spc="-15" dirty="0">
                <a:solidFill>
                  <a:srgbClr val="231F20"/>
                </a:solidFill>
                <a:latin typeface="Roboto"/>
                <a:cs typeface="Roboto"/>
              </a:rPr>
              <a:t>to</a:t>
            </a:r>
            <a:r>
              <a:rPr sz="1400" spc="-25" dirty="0">
                <a:solidFill>
                  <a:srgbClr val="231F20"/>
                </a:solidFill>
                <a:latin typeface="Roboto"/>
                <a:cs typeface="Roboto"/>
              </a:rPr>
              <a:t> </a:t>
            </a:r>
            <a:r>
              <a:rPr sz="1400" spc="-10" dirty="0">
                <a:solidFill>
                  <a:srgbClr val="231F20"/>
                </a:solidFill>
                <a:latin typeface="Roboto"/>
                <a:cs typeface="Roboto"/>
              </a:rPr>
              <a:t>as</a:t>
            </a:r>
            <a:r>
              <a:rPr sz="1400" spc="-25" dirty="0">
                <a:solidFill>
                  <a:srgbClr val="231F20"/>
                </a:solidFill>
                <a:latin typeface="Roboto"/>
                <a:cs typeface="Roboto"/>
              </a:rPr>
              <a:t> </a:t>
            </a:r>
            <a:r>
              <a:rPr sz="1400" dirty="0">
                <a:solidFill>
                  <a:srgbClr val="231F20"/>
                </a:solidFill>
                <a:latin typeface="Roboto"/>
                <a:cs typeface="Roboto"/>
              </a:rPr>
              <a:t>The</a:t>
            </a:r>
            <a:r>
              <a:rPr sz="1400" spc="-25" dirty="0">
                <a:solidFill>
                  <a:srgbClr val="231F20"/>
                </a:solidFill>
                <a:latin typeface="Roboto"/>
                <a:cs typeface="Roboto"/>
              </a:rPr>
              <a:t> </a:t>
            </a:r>
            <a:r>
              <a:rPr sz="1400" spc="-10" dirty="0">
                <a:solidFill>
                  <a:srgbClr val="231F20"/>
                </a:solidFill>
                <a:latin typeface="Roboto"/>
                <a:cs typeface="Roboto"/>
              </a:rPr>
              <a:t>Woodson,</a:t>
            </a:r>
            <a:r>
              <a:rPr sz="1400" spc="-25" dirty="0">
                <a:solidFill>
                  <a:srgbClr val="231F20"/>
                </a:solidFill>
                <a:latin typeface="Roboto"/>
                <a:cs typeface="Roboto"/>
              </a:rPr>
              <a:t> </a:t>
            </a:r>
            <a:r>
              <a:rPr sz="1400" spc="-5" dirty="0">
                <a:solidFill>
                  <a:srgbClr val="231F20"/>
                </a:solidFill>
                <a:latin typeface="Roboto"/>
                <a:cs typeface="Roboto"/>
              </a:rPr>
              <a:t>the</a:t>
            </a:r>
            <a:r>
              <a:rPr sz="1400" spc="-25" dirty="0">
                <a:solidFill>
                  <a:srgbClr val="231F20"/>
                </a:solidFill>
                <a:latin typeface="Roboto"/>
                <a:cs typeface="Roboto"/>
              </a:rPr>
              <a:t> </a:t>
            </a:r>
            <a:r>
              <a:rPr sz="1400" spc="-15" dirty="0">
                <a:solidFill>
                  <a:srgbClr val="231F20"/>
                </a:solidFill>
                <a:latin typeface="Roboto"/>
                <a:cs typeface="Roboto"/>
              </a:rPr>
              <a:t>museum’s </a:t>
            </a:r>
            <a:r>
              <a:rPr sz="1400" spc="-285" dirty="0">
                <a:solidFill>
                  <a:srgbClr val="231F20"/>
                </a:solidFill>
                <a:latin typeface="Roboto"/>
                <a:cs typeface="Roboto"/>
              </a:rPr>
              <a:t> </a:t>
            </a:r>
            <a:r>
              <a:rPr sz="1400" spc="-10" dirty="0">
                <a:solidFill>
                  <a:srgbClr val="231F20"/>
                </a:solidFill>
                <a:latin typeface="Roboto"/>
                <a:cs typeface="Roboto"/>
              </a:rPr>
              <a:t>mission </a:t>
            </a:r>
            <a:r>
              <a:rPr sz="1400" spc="-15" dirty="0">
                <a:solidFill>
                  <a:srgbClr val="231F20"/>
                </a:solidFill>
                <a:latin typeface="Roboto"/>
                <a:cs typeface="Roboto"/>
              </a:rPr>
              <a:t>to </a:t>
            </a:r>
            <a:r>
              <a:rPr sz="1400" spc="-5" dirty="0">
                <a:solidFill>
                  <a:srgbClr val="231F20"/>
                </a:solidFill>
                <a:latin typeface="Roboto"/>
                <a:cs typeface="Roboto"/>
              </a:rPr>
              <a:t>preserve, present and interpret </a:t>
            </a:r>
            <a:r>
              <a:rPr sz="1400" spc="-10" dirty="0">
                <a:solidFill>
                  <a:srgbClr val="231F20"/>
                </a:solidFill>
                <a:latin typeface="Roboto"/>
                <a:cs typeface="Roboto"/>
              </a:rPr>
              <a:t>African </a:t>
            </a:r>
            <a:r>
              <a:rPr sz="1400" spc="-5" dirty="0">
                <a:solidFill>
                  <a:srgbClr val="231F20"/>
                </a:solidFill>
                <a:latin typeface="Roboto"/>
                <a:cs typeface="Roboto"/>
              </a:rPr>
              <a:t>American history and its culture </a:t>
            </a:r>
            <a:r>
              <a:rPr sz="1400" spc="-10" dirty="0">
                <a:solidFill>
                  <a:srgbClr val="231F20"/>
                </a:solidFill>
                <a:latin typeface="Roboto"/>
                <a:cs typeface="Roboto"/>
              </a:rPr>
              <a:t>has </a:t>
            </a:r>
            <a:r>
              <a:rPr sz="1400" spc="-5" dirty="0">
                <a:solidFill>
                  <a:srgbClr val="231F20"/>
                </a:solidFill>
                <a:latin typeface="Roboto"/>
                <a:cs typeface="Roboto"/>
              </a:rPr>
              <a:t>garnered </a:t>
            </a:r>
            <a:r>
              <a:rPr sz="1400" dirty="0">
                <a:solidFill>
                  <a:srgbClr val="231F20"/>
                </a:solidFill>
                <a:latin typeface="Roboto"/>
                <a:cs typeface="Roboto"/>
              </a:rPr>
              <a:t>a </a:t>
            </a:r>
            <a:r>
              <a:rPr sz="1400" spc="-10" dirty="0">
                <a:solidFill>
                  <a:srgbClr val="231F20"/>
                </a:solidFill>
                <a:latin typeface="Roboto"/>
                <a:cs typeface="Roboto"/>
              </a:rPr>
              <a:t>broad </a:t>
            </a:r>
            <a:r>
              <a:rPr sz="1400" spc="-5" dirty="0">
                <a:solidFill>
                  <a:srgbClr val="231F20"/>
                </a:solidFill>
                <a:latin typeface="Roboto"/>
                <a:cs typeface="Roboto"/>
              </a:rPr>
              <a:t>audience including </a:t>
            </a:r>
            <a:r>
              <a:rPr sz="1400" spc="-285" dirty="0">
                <a:solidFill>
                  <a:srgbClr val="231F20"/>
                </a:solidFill>
                <a:latin typeface="Roboto"/>
                <a:cs typeface="Roboto"/>
              </a:rPr>
              <a:t> </a:t>
            </a:r>
            <a:r>
              <a:rPr sz="1400" dirty="0">
                <a:solidFill>
                  <a:srgbClr val="231F20"/>
                </a:solidFill>
                <a:latin typeface="Roboto"/>
                <a:cs typeface="Roboto"/>
              </a:rPr>
              <a:t>community</a:t>
            </a:r>
            <a:r>
              <a:rPr sz="1400" spc="-5" dirty="0">
                <a:solidFill>
                  <a:srgbClr val="231F20"/>
                </a:solidFill>
                <a:latin typeface="Roboto"/>
                <a:cs typeface="Roboto"/>
              </a:rPr>
              <a:t> </a:t>
            </a:r>
            <a:r>
              <a:rPr sz="1400" dirty="0">
                <a:solidFill>
                  <a:srgbClr val="231F20"/>
                </a:solidFill>
                <a:latin typeface="Roboto"/>
                <a:cs typeface="Roboto"/>
              </a:rPr>
              <a:t>partners,</a:t>
            </a:r>
            <a:r>
              <a:rPr sz="1400" spc="-5" dirty="0">
                <a:solidFill>
                  <a:srgbClr val="231F20"/>
                </a:solidFill>
                <a:latin typeface="Roboto"/>
                <a:cs typeface="Roboto"/>
              </a:rPr>
              <a:t> </a:t>
            </a:r>
            <a:r>
              <a:rPr sz="1400" dirty="0">
                <a:solidFill>
                  <a:srgbClr val="231F20"/>
                </a:solidFill>
                <a:latin typeface="Roboto"/>
                <a:cs typeface="Roboto"/>
              </a:rPr>
              <a:t>members,</a:t>
            </a:r>
            <a:r>
              <a:rPr sz="1400" spc="-5" dirty="0">
                <a:solidFill>
                  <a:srgbClr val="231F20"/>
                </a:solidFill>
                <a:latin typeface="Roboto"/>
                <a:cs typeface="Roboto"/>
              </a:rPr>
              <a:t> volunteers, and</a:t>
            </a:r>
            <a:r>
              <a:rPr sz="1400" dirty="0">
                <a:solidFill>
                  <a:srgbClr val="231F20"/>
                </a:solidFill>
                <a:latin typeface="Roboto"/>
                <a:cs typeface="Roboto"/>
              </a:rPr>
              <a:t> </a:t>
            </a:r>
            <a:r>
              <a:rPr sz="1400" spc="-10" dirty="0">
                <a:solidFill>
                  <a:srgbClr val="231F20"/>
                </a:solidFill>
                <a:latin typeface="Roboto"/>
                <a:cs typeface="Roboto"/>
              </a:rPr>
              <a:t>friends.</a:t>
            </a:r>
            <a:endParaRPr sz="1400" dirty="0">
              <a:latin typeface="Roboto"/>
              <a:cs typeface="Roboto"/>
            </a:endParaRPr>
          </a:p>
          <a:p>
            <a:pPr>
              <a:lnSpc>
                <a:spcPct val="100000"/>
              </a:lnSpc>
              <a:spcBef>
                <a:spcPts val="55"/>
              </a:spcBef>
            </a:pPr>
            <a:endParaRPr sz="1400" dirty="0">
              <a:latin typeface="Roboto"/>
              <a:cs typeface="Roboto"/>
            </a:endParaRPr>
          </a:p>
          <a:p>
            <a:pPr marL="184150" marR="5080" indent="-171450" algn="just">
              <a:lnSpc>
                <a:spcPct val="100000"/>
              </a:lnSpc>
              <a:spcBef>
                <a:spcPts val="5"/>
              </a:spcBef>
              <a:buFont typeface="Arial" panose="020B0604020202020204" pitchFamily="34" charset="0"/>
              <a:buChar char="•"/>
            </a:pPr>
            <a:r>
              <a:rPr sz="1400" spc="-10" dirty="0">
                <a:solidFill>
                  <a:srgbClr val="231F20"/>
                </a:solidFill>
                <a:latin typeface="Roboto"/>
                <a:cs typeface="Roboto"/>
              </a:rPr>
              <a:t>Approximately seven years </a:t>
            </a:r>
            <a:r>
              <a:rPr sz="1400" spc="-5" dirty="0">
                <a:solidFill>
                  <a:srgbClr val="231F20"/>
                </a:solidFill>
                <a:latin typeface="Roboto"/>
                <a:cs typeface="Roboto"/>
              </a:rPr>
              <a:t>ago the </a:t>
            </a:r>
            <a:r>
              <a:rPr sz="1400" spc="10" dirty="0">
                <a:solidFill>
                  <a:srgbClr val="231F20"/>
                </a:solidFill>
                <a:latin typeface="Roboto"/>
                <a:cs typeface="Roboto"/>
              </a:rPr>
              <a:t>St. </a:t>
            </a:r>
            <a:r>
              <a:rPr sz="1400" spc="-5" dirty="0">
                <a:solidFill>
                  <a:srgbClr val="231F20"/>
                </a:solidFill>
                <a:latin typeface="Roboto"/>
                <a:cs typeface="Roboto"/>
              </a:rPr>
              <a:t>Petersburg </a:t>
            </a:r>
            <a:r>
              <a:rPr sz="1400" spc="-10" dirty="0">
                <a:solidFill>
                  <a:srgbClr val="231F20"/>
                </a:solidFill>
                <a:latin typeface="Roboto"/>
                <a:cs typeface="Roboto"/>
              </a:rPr>
              <a:t>Housing </a:t>
            </a:r>
            <a:r>
              <a:rPr sz="1400" spc="-5" dirty="0">
                <a:solidFill>
                  <a:srgbClr val="231F20"/>
                </a:solidFill>
                <a:latin typeface="Roboto"/>
                <a:cs typeface="Roboto"/>
              </a:rPr>
              <a:t>Authority proposed the </a:t>
            </a:r>
            <a:r>
              <a:rPr sz="1400" spc="-10" dirty="0">
                <a:solidFill>
                  <a:srgbClr val="231F20"/>
                </a:solidFill>
                <a:latin typeface="Roboto"/>
                <a:cs typeface="Roboto"/>
              </a:rPr>
              <a:t>sale of </a:t>
            </a:r>
            <a:r>
              <a:rPr sz="1400" dirty="0">
                <a:solidFill>
                  <a:srgbClr val="231F20"/>
                </a:solidFill>
                <a:latin typeface="Roboto"/>
                <a:cs typeface="Roboto"/>
              </a:rPr>
              <a:t>The </a:t>
            </a:r>
            <a:r>
              <a:rPr sz="1400" spc="-15" dirty="0">
                <a:solidFill>
                  <a:srgbClr val="231F20"/>
                </a:solidFill>
                <a:latin typeface="Roboto"/>
                <a:cs typeface="Roboto"/>
              </a:rPr>
              <a:t>Woodson’s </a:t>
            </a:r>
            <a:r>
              <a:rPr sz="1400" spc="-5" dirty="0">
                <a:solidFill>
                  <a:srgbClr val="231F20"/>
                </a:solidFill>
                <a:latin typeface="Roboto"/>
                <a:cs typeface="Roboto"/>
              </a:rPr>
              <a:t>building. </a:t>
            </a:r>
            <a:r>
              <a:rPr sz="1400" spc="-55" dirty="0">
                <a:solidFill>
                  <a:srgbClr val="231F20"/>
                </a:solidFill>
                <a:latin typeface="Roboto"/>
                <a:cs typeface="Roboto"/>
              </a:rPr>
              <a:t>To </a:t>
            </a:r>
            <a:r>
              <a:rPr sz="1400" spc="-50" dirty="0">
                <a:solidFill>
                  <a:srgbClr val="231F20"/>
                </a:solidFill>
                <a:latin typeface="Roboto"/>
                <a:cs typeface="Roboto"/>
              </a:rPr>
              <a:t> </a:t>
            </a:r>
            <a:r>
              <a:rPr sz="1400" spc="-5" dirty="0">
                <a:solidFill>
                  <a:srgbClr val="231F20"/>
                </a:solidFill>
                <a:latin typeface="Roboto"/>
                <a:cs typeface="Roboto"/>
              </a:rPr>
              <a:t>protect and conserve </a:t>
            </a:r>
            <a:r>
              <a:rPr sz="1400" spc="-10" dirty="0">
                <a:solidFill>
                  <a:srgbClr val="231F20"/>
                </a:solidFill>
                <a:latin typeface="Roboto"/>
                <a:cs typeface="Roboto"/>
              </a:rPr>
              <a:t>this </a:t>
            </a:r>
            <a:r>
              <a:rPr sz="1400" dirty="0">
                <a:solidFill>
                  <a:srgbClr val="231F20"/>
                </a:solidFill>
                <a:latin typeface="Roboto"/>
                <a:cs typeface="Roboto"/>
              </a:rPr>
              <a:t>important element </a:t>
            </a:r>
            <a:r>
              <a:rPr sz="1400" spc="-10" dirty="0">
                <a:solidFill>
                  <a:srgbClr val="231F20"/>
                </a:solidFill>
                <a:latin typeface="Roboto"/>
                <a:cs typeface="Roboto"/>
              </a:rPr>
              <a:t>of </a:t>
            </a:r>
            <a:r>
              <a:rPr sz="1400" spc="-5" dirty="0">
                <a:solidFill>
                  <a:srgbClr val="231F20"/>
                </a:solidFill>
                <a:latin typeface="Roboto"/>
                <a:cs typeface="Roboto"/>
              </a:rPr>
              <a:t>the community’s </a:t>
            </a:r>
            <a:r>
              <a:rPr sz="1400" spc="-10" dirty="0">
                <a:solidFill>
                  <a:srgbClr val="231F20"/>
                </a:solidFill>
                <a:latin typeface="Roboto"/>
                <a:cs typeface="Roboto"/>
              </a:rPr>
              <a:t>history, </a:t>
            </a:r>
            <a:r>
              <a:rPr sz="1400" spc="-5" dirty="0">
                <a:solidFill>
                  <a:srgbClr val="231F20"/>
                </a:solidFill>
                <a:latin typeface="Roboto"/>
                <a:cs typeface="Roboto"/>
              </a:rPr>
              <a:t>the </a:t>
            </a:r>
            <a:r>
              <a:rPr sz="1400" spc="-20" dirty="0">
                <a:solidFill>
                  <a:srgbClr val="231F20"/>
                </a:solidFill>
                <a:latin typeface="Roboto"/>
                <a:cs typeface="Roboto"/>
              </a:rPr>
              <a:t>Mayor, </a:t>
            </a:r>
            <a:r>
              <a:rPr sz="1400" spc="-5" dirty="0">
                <a:solidFill>
                  <a:srgbClr val="231F20"/>
                </a:solidFill>
                <a:latin typeface="Roboto"/>
                <a:cs typeface="Roboto"/>
              </a:rPr>
              <a:t>with the </a:t>
            </a:r>
            <a:r>
              <a:rPr sz="1400" spc="-10" dirty="0">
                <a:solidFill>
                  <a:srgbClr val="231F20"/>
                </a:solidFill>
                <a:latin typeface="Roboto"/>
                <a:cs typeface="Roboto"/>
              </a:rPr>
              <a:t>unanimous </a:t>
            </a:r>
            <a:r>
              <a:rPr sz="1400" dirty="0">
                <a:solidFill>
                  <a:srgbClr val="231F20"/>
                </a:solidFill>
                <a:latin typeface="Roboto"/>
                <a:cs typeface="Roboto"/>
              </a:rPr>
              <a:t>support </a:t>
            </a:r>
            <a:r>
              <a:rPr sz="1400" spc="-10" dirty="0">
                <a:solidFill>
                  <a:srgbClr val="231F20"/>
                </a:solidFill>
                <a:latin typeface="Roboto"/>
                <a:cs typeface="Roboto"/>
              </a:rPr>
              <a:t>of </a:t>
            </a:r>
            <a:r>
              <a:rPr sz="1400" spc="5" dirty="0">
                <a:solidFill>
                  <a:srgbClr val="231F20"/>
                </a:solidFill>
                <a:latin typeface="Roboto"/>
                <a:cs typeface="Roboto"/>
              </a:rPr>
              <a:t>City </a:t>
            </a:r>
            <a:r>
              <a:rPr sz="1400" spc="10" dirty="0">
                <a:solidFill>
                  <a:srgbClr val="231F20"/>
                </a:solidFill>
                <a:latin typeface="Roboto"/>
                <a:cs typeface="Roboto"/>
              </a:rPr>
              <a:t> </a:t>
            </a:r>
            <a:r>
              <a:rPr sz="1400" spc="-5" dirty="0">
                <a:solidFill>
                  <a:srgbClr val="231F20"/>
                </a:solidFill>
                <a:latin typeface="Roboto"/>
                <a:cs typeface="Roboto"/>
              </a:rPr>
              <a:t>Council,</a:t>
            </a:r>
            <a:r>
              <a:rPr sz="1400" spc="-10" dirty="0">
                <a:solidFill>
                  <a:srgbClr val="231F20"/>
                </a:solidFill>
                <a:latin typeface="Roboto"/>
                <a:cs typeface="Roboto"/>
              </a:rPr>
              <a:t> approved</a:t>
            </a:r>
            <a:r>
              <a:rPr sz="1400" dirty="0">
                <a:solidFill>
                  <a:srgbClr val="231F20"/>
                </a:solidFill>
                <a:latin typeface="Roboto"/>
                <a:cs typeface="Roboto"/>
              </a:rPr>
              <a:t> </a:t>
            </a:r>
            <a:r>
              <a:rPr sz="1400" spc="-5" dirty="0">
                <a:solidFill>
                  <a:srgbClr val="231F20"/>
                </a:solidFill>
                <a:latin typeface="Roboto"/>
                <a:cs typeface="Roboto"/>
              </a:rPr>
              <a:t>the</a:t>
            </a:r>
            <a:r>
              <a:rPr sz="1400" dirty="0">
                <a:solidFill>
                  <a:srgbClr val="231F20"/>
                </a:solidFill>
                <a:latin typeface="Roboto"/>
                <a:cs typeface="Roboto"/>
              </a:rPr>
              <a:t> </a:t>
            </a:r>
            <a:r>
              <a:rPr sz="1400" spc="-5" dirty="0">
                <a:solidFill>
                  <a:srgbClr val="231F20"/>
                </a:solidFill>
                <a:latin typeface="Roboto"/>
                <a:cs typeface="Roboto"/>
              </a:rPr>
              <a:t>purchase</a:t>
            </a:r>
            <a:r>
              <a:rPr sz="1400" dirty="0">
                <a:solidFill>
                  <a:srgbClr val="231F20"/>
                </a:solidFill>
                <a:latin typeface="Roboto"/>
                <a:cs typeface="Roboto"/>
              </a:rPr>
              <a:t> </a:t>
            </a:r>
            <a:r>
              <a:rPr sz="1400" spc="-15" dirty="0">
                <a:solidFill>
                  <a:srgbClr val="231F20"/>
                </a:solidFill>
                <a:latin typeface="Roboto"/>
                <a:cs typeface="Roboto"/>
              </a:rPr>
              <a:t>of</a:t>
            </a:r>
            <a:r>
              <a:rPr sz="1400" dirty="0">
                <a:solidFill>
                  <a:srgbClr val="231F20"/>
                </a:solidFill>
                <a:latin typeface="Roboto"/>
                <a:cs typeface="Roboto"/>
              </a:rPr>
              <a:t> </a:t>
            </a:r>
            <a:r>
              <a:rPr sz="1400" spc="-5" dirty="0">
                <a:solidFill>
                  <a:srgbClr val="231F20"/>
                </a:solidFill>
                <a:latin typeface="Roboto"/>
                <a:cs typeface="Roboto"/>
              </a:rPr>
              <a:t>the</a:t>
            </a:r>
            <a:r>
              <a:rPr sz="1400" dirty="0">
                <a:solidFill>
                  <a:srgbClr val="231F20"/>
                </a:solidFill>
                <a:latin typeface="Roboto"/>
                <a:cs typeface="Roboto"/>
              </a:rPr>
              <a:t> </a:t>
            </a:r>
            <a:r>
              <a:rPr sz="1400" spc="-5" dirty="0">
                <a:solidFill>
                  <a:srgbClr val="231F20"/>
                </a:solidFill>
                <a:latin typeface="Roboto"/>
                <a:cs typeface="Roboto"/>
              </a:rPr>
              <a:t>museum </a:t>
            </a:r>
            <a:r>
              <a:rPr sz="1400" spc="-10" dirty="0">
                <a:solidFill>
                  <a:srgbClr val="231F20"/>
                </a:solidFill>
                <a:latin typeface="Roboto"/>
                <a:cs typeface="Roboto"/>
              </a:rPr>
              <a:t>by</a:t>
            </a:r>
            <a:r>
              <a:rPr sz="1400" dirty="0">
                <a:solidFill>
                  <a:srgbClr val="231F20"/>
                </a:solidFill>
                <a:latin typeface="Roboto"/>
                <a:cs typeface="Roboto"/>
              </a:rPr>
              <a:t> </a:t>
            </a:r>
            <a:r>
              <a:rPr sz="1400" spc="-5" dirty="0">
                <a:solidFill>
                  <a:srgbClr val="231F20"/>
                </a:solidFill>
                <a:latin typeface="Roboto"/>
                <a:cs typeface="Roboto"/>
              </a:rPr>
              <a:t>the</a:t>
            </a:r>
            <a:r>
              <a:rPr sz="1400" dirty="0">
                <a:solidFill>
                  <a:srgbClr val="231F20"/>
                </a:solidFill>
                <a:latin typeface="Roboto"/>
                <a:cs typeface="Roboto"/>
              </a:rPr>
              <a:t> </a:t>
            </a:r>
            <a:r>
              <a:rPr sz="1400" spc="5" dirty="0">
                <a:solidFill>
                  <a:srgbClr val="231F20"/>
                </a:solidFill>
                <a:latin typeface="Roboto"/>
                <a:cs typeface="Roboto"/>
              </a:rPr>
              <a:t>City</a:t>
            </a:r>
            <a:r>
              <a:rPr sz="1400" dirty="0">
                <a:solidFill>
                  <a:srgbClr val="231F20"/>
                </a:solidFill>
                <a:latin typeface="Roboto"/>
                <a:cs typeface="Roboto"/>
              </a:rPr>
              <a:t> </a:t>
            </a:r>
            <a:r>
              <a:rPr sz="1400" spc="-15" dirty="0">
                <a:solidFill>
                  <a:srgbClr val="231F20"/>
                </a:solidFill>
                <a:latin typeface="Roboto"/>
                <a:cs typeface="Roboto"/>
              </a:rPr>
              <a:t>of</a:t>
            </a:r>
            <a:r>
              <a:rPr sz="1400" dirty="0">
                <a:solidFill>
                  <a:srgbClr val="231F20"/>
                </a:solidFill>
                <a:latin typeface="Roboto"/>
                <a:cs typeface="Roboto"/>
              </a:rPr>
              <a:t> </a:t>
            </a:r>
            <a:r>
              <a:rPr sz="1400" spc="10" dirty="0">
                <a:solidFill>
                  <a:srgbClr val="231F20"/>
                </a:solidFill>
                <a:latin typeface="Roboto"/>
                <a:cs typeface="Roboto"/>
              </a:rPr>
              <a:t>St.</a:t>
            </a:r>
            <a:r>
              <a:rPr sz="1400" dirty="0">
                <a:solidFill>
                  <a:srgbClr val="231F20"/>
                </a:solidFill>
                <a:latin typeface="Roboto"/>
                <a:cs typeface="Roboto"/>
              </a:rPr>
              <a:t> </a:t>
            </a:r>
            <a:r>
              <a:rPr sz="1400" spc="-5" dirty="0">
                <a:solidFill>
                  <a:srgbClr val="231F20"/>
                </a:solidFill>
                <a:latin typeface="Roboto"/>
                <a:cs typeface="Roboto"/>
              </a:rPr>
              <a:t>Petersburg.</a:t>
            </a:r>
            <a:endParaRPr sz="1400" dirty="0">
              <a:latin typeface="Roboto"/>
              <a:cs typeface="Roboto"/>
            </a:endParaRPr>
          </a:p>
          <a:p>
            <a:pPr>
              <a:lnSpc>
                <a:spcPct val="100000"/>
              </a:lnSpc>
              <a:spcBef>
                <a:spcPts val="55"/>
              </a:spcBef>
            </a:pPr>
            <a:endParaRPr sz="1400" dirty="0">
              <a:latin typeface="Roboto"/>
              <a:cs typeface="Roboto"/>
            </a:endParaRPr>
          </a:p>
          <a:p>
            <a:pPr marL="184150" marR="5080" indent="-171450" algn="just">
              <a:lnSpc>
                <a:spcPct val="100000"/>
              </a:lnSpc>
              <a:spcBef>
                <a:spcPts val="5"/>
              </a:spcBef>
              <a:buFont typeface="Arial" panose="020B0604020202020204" pitchFamily="34" charset="0"/>
              <a:buChar char="•"/>
            </a:pPr>
            <a:r>
              <a:rPr sz="1400" spc="-5" dirty="0">
                <a:solidFill>
                  <a:srgbClr val="231F20"/>
                </a:solidFill>
                <a:latin typeface="Roboto"/>
                <a:cs typeface="Roboto"/>
              </a:rPr>
              <a:t>Since its inception, </a:t>
            </a:r>
            <a:r>
              <a:rPr sz="1400" dirty="0">
                <a:solidFill>
                  <a:srgbClr val="231F20"/>
                </a:solidFill>
                <a:latin typeface="Roboto"/>
                <a:cs typeface="Roboto"/>
              </a:rPr>
              <a:t>The </a:t>
            </a:r>
            <a:r>
              <a:rPr sz="1400" spc="-10" dirty="0">
                <a:solidFill>
                  <a:srgbClr val="231F20"/>
                </a:solidFill>
                <a:latin typeface="Roboto"/>
                <a:cs typeface="Roboto"/>
              </a:rPr>
              <a:t>Woodson has maximized </a:t>
            </a:r>
            <a:r>
              <a:rPr sz="1400" spc="-5" dirty="0">
                <a:solidFill>
                  <a:srgbClr val="231F20"/>
                </a:solidFill>
                <a:latin typeface="Roboto"/>
                <a:cs typeface="Roboto"/>
              </a:rPr>
              <a:t>its modest space, </a:t>
            </a:r>
            <a:r>
              <a:rPr sz="1400" spc="-10" dirty="0">
                <a:solidFill>
                  <a:srgbClr val="231F20"/>
                </a:solidFill>
                <a:latin typeface="Roboto"/>
                <a:cs typeface="Roboto"/>
              </a:rPr>
              <a:t>providing </a:t>
            </a:r>
            <a:r>
              <a:rPr sz="1400" spc="-5" dirty="0">
                <a:solidFill>
                  <a:srgbClr val="231F20"/>
                </a:solidFill>
                <a:latin typeface="Roboto"/>
                <a:cs typeface="Roboto"/>
              </a:rPr>
              <a:t>some </a:t>
            </a:r>
            <a:r>
              <a:rPr sz="1400" spc="-10" dirty="0">
                <a:solidFill>
                  <a:srgbClr val="231F20"/>
                </a:solidFill>
                <a:latin typeface="Roboto"/>
                <a:cs typeface="Roboto"/>
              </a:rPr>
              <a:t>of </a:t>
            </a:r>
            <a:r>
              <a:rPr sz="1400" spc="-5" dirty="0">
                <a:solidFill>
                  <a:srgbClr val="231F20"/>
                </a:solidFill>
                <a:latin typeface="Roboto"/>
                <a:cs typeface="Roboto"/>
              </a:rPr>
              <a:t>the most robust programming in the </a:t>
            </a:r>
            <a:r>
              <a:rPr sz="1400" spc="-285" dirty="0">
                <a:solidFill>
                  <a:srgbClr val="231F20"/>
                </a:solidFill>
                <a:latin typeface="Roboto"/>
                <a:cs typeface="Roboto"/>
              </a:rPr>
              <a:t> </a:t>
            </a:r>
            <a:r>
              <a:rPr sz="1400" spc="-5" dirty="0">
                <a:solidFill>
                  <a:srgbClr val="231F20"/>
                </a:solidFill>
                <a:latin typeface="Roboto"/>
                <a:cs typeface="Roboto"/>
              </a:rPr>
              <a:t>Southeast</a:t>
            </a:r>
            <a:r>
              <a:rPr sz="1400" spc="-90" dirty="0">
                <a:solidFill>
                  <a:srgbClr val="231F20"/>
                </a:solidFill>
                <a:latin typeface="Roboto"/>
                <a:cs typeface="Roboto"/>
              </a:rPr>
              <a:t> </a:t>
            </a:r>
            <a:r>
              <a:rPr sz="1400" spc="-5" dirty="0">
                <a:solidFill>
                  <a:srgbClr val="231F20"/>
                </a:solidFill>
                <a:latin typeface="Roboto"/>
                <a:cs typeface="Roboto"/>
              </a:rPr>
              <a:t>United</a:t>
            </a:r>
            <a:r>
              <a:rPr sz="1400" spc="-90" dirty="0">
                <a:solidFill>
                  <a:srgbClr val="231F20"/>
                </a:solidFill>
                <a:latin typeface="Roboto"/>
                <a:cs typeface="Roboto"/>
              </a:rPr>
              <a:t> </a:t>
            </a:r>
            <a:r>
              <a:rPr sz="1400" spc="-5" dirty="0">
                <a:solidFill>
                  <a:srgbClr val="231F20"/>
                </a:solidFill>
                <a:latin typeface="Roboto"/>
                <a:cs typeface="Roboto"/>
              </a:rPr>
              <a:t>States.</a:t>
            </a:r>
            <a:r>
              <a:rPr sz="1400" spc="125" dirty="0">
                <a:solidFill>
                  <a:srgbClr val="231F20"/>
                </a:solidFill>
                <a:latin typeface="Roboto"/>
                <a:cs typeface="Roboto"/>
              </a:rPr>
              <a:t> </a:t>
            </a:r>
            <a:endParaRPr lang="en-US" sz="1400" spc="125" dirty="0">
              <a:solidFill>
                <a:srgbClr val="231F20"/>
              </a:solidFill>
              <a:latin typeface="Roboto"/>
              <a:cs typeface="Roboto"/>
            </a:endParaRPr>
          </a:p>
          <a:p>
            <a:pPr marL="184150" marR="5080" indent="-171450" algn="just">
              <a:lnSpc>
                <a:spcPct val="100000"/>
              </a:lnSpc>
              <a:spcBef>
                <a:spcPts val="5"/>
              </a:spcBef>
              <a:buFont typeface="Arial" panose="020B0604020202020204" pitchFamily="34" charset="0"/>
              <a:buChar char="•"/>
            </a:pPr>
            <a:endParaRPr lang="en-US" sz="1400" spc="125" dirty="0">
              <a:solidFill>
                <a:srgbClr val="231F20"/>
              </a:solidFill>
              <a:latin typeface="Roboto"/>
              <a:cs typeface="Roboto"/>
            </a:endParaRPr>
          </a:p>
          <a:p>
            <a:pPr marL="184150" marR="5080" indent="-171450" algn="just">
              <a:lnSpc>
                <a:spcPct val="100000"/>
              </a:lnSpc>
              <a:spcBef>
                <a:spcPts val="5"/>
              </a:spcBef>
              <a:buFont typeface="Arial" panose="020B0604020202020204" pitchFamily="34" charset="0"/>
              <a:buChar char="•"/>
            </a:pPr>
            <a:r>
              <a:rPr sz="1400" spc="-5" dirty="0">
                <a:solidFill>
                  <a:srgbClr val="231F20"/>
                </a:solidFill>
                <a:latin typeface="Roboto"/>
                <a:cs typeface="Roboto"/>
              </a:rPr>
              <a:t>Prior</a:t>
            </a:r>
            <a:r>
              <a:rPr sz="1400" spc="-90" dirty="0">
                <a:solidFill>
                  <a:srgbClr val="231F20"/>
                </a:solidFill>
                <a:latin typeface="Roboto"/>
                <a:cs typeface="Roboto"/>
              </a:rPr>
              <a:t> </a:t>
            </a:r>
            <a:r>
              <a:rPr sz="1400" spc="-15" dirty="0">
                <a:solidFill>
                  <a:srgbClr val="231F20"/>
                </a:solidFill>
                <a:latin typeface="Roboto"/>
                <a:cs typeface="Roboto"/>
              </a:rPr>
              <a:t>to</a:t>
            </a:r>
            <a:r>
              <a:rPr sz="1400" spc="-85" dirty="0">
                <a:solidFill>
                  <a:srgbClr val="231F20"/>
                </a:solidFill>
                <a:latin typeface="Roboto"/>
                <a:cs typeface="Roboto"/>
              </a:rPr>
              <a:t> </a:t>
            </a:r>
            <a:r>
              <a:rPr sz="1400" spc="-5" dirty="0">
                <a:solidFill>
                  <a:srgbClr val="231F20"/>
                </a:solidFill>
                <a:latin typeface="Roboto"/>
                <a:cs typeface="Roboto"/>
              </a:rPr>
              <a:t>the</a:t>
            </a:r>
            <a:r>
              <a:rPr sz="1400" spc="-90" dirty="0">
                <a:solidFill>
                  <a:srgbClr val="231F20"/>
                </a:solidFill>
                <a:latin typeface="Roboto"/>
                <a:cs typeface="Roboto"/>
              </a:rPr>
              <a:t> </a:t>
            </a:r>
            <a:r>
              <a:rPr sz="1400" spc="-5" dirty="0">
                <a:solidFill>
                  <a:srgbClr val="231F20"/>
                </a:solidFill>
                <a:latin typeface="Roboto"/>
                <a:cs typeface="Roboto"/>
              </a:rPr>
              <a:t>opening</a:t>
            </a:r>
            <a:r>
              <a:rPr sz="1400" spc="-90" dirty="0">
                <a:solidFill>
                  <a:srgbClr val="231F20"/>
                </a:solidFill>
                <a:latin typeface="Roboto"/>
                <a:cs typeface="Roboto"/>
              </a:rPr>
              <a:t> </a:t>
            </a:r>
            <a:r>
              <a:rPr sz="1400" spc="-10" dirty="0">
                <a:solidFill>
                  <a:srgbClr val="231F20"/>
                </a:solidFill>
                <a:latin typeface="Roboto"/>
                <a:cs typeface="Roboto"/>
              </a:rPr>
              <a:t>of</a:t>
            </a:r>
            <a:r>
              <a:rPr sz="1400" spc="-85" dirty="0">
                <a:solidFill>
                  <a:srgbClr val="231F20"/>
                </a:solidFill>
                <a:latin typeface="Roboto"/>
                <a:cs typeface="Roboto"/>
              </a:rPr>
              <a:t> </a:t>
            </a:r>
            <a:r>
              <a:rPr sz="1400" spc="-5" dirty="0">
                <a:solidFill>
                  <a:srgbClr val="231F20"/>
                </a:solidFill>
                <a:latin typeface="Roboto"/>
                <a:cs typeface="Roboto"/>
              </a:rPr>
              <a:t>the</a:t>
            </a:r>
            <a:r>
              <a:rPr sz="1400" spc="-90" dirty="0">
                <a:solidFill>
                  <a:srgbClr val="231F20"/>
                </a:solidFill>
                <a:latin typeface="Roboto"/>
                <a:cs typeface="Roboto"/>
              </a:rPr>
              <a:t> </a:t>
            </a:r>
            <a:r>
              <a:rPr sz="1400" spc="-10" dirty="0">
                <a:solidFill>
                  <a:srgbClr val="231F20"/>
                </a:solidFill>
                <a:latin typeface="Roboto"/>
                <a:cs typeface="Roboto"/>
              </a:rPr>
              <a:t>National</a:t>
            </a:r>
            <a:r>
              <a:rPr sz="1400" spc="-85" dirty="0">
                <a:solidFill>
                  <a:srgbClr val="231F20"/>
                </a:solidFill>
                <a:latin typeface="Roboto"/>
                <a:cs typeface="Roboto"/>
              </a:rPr>
              <a:t> </a:t>
            </a:r>
            <a:r>
              <a:rPr sz="1400" spc="-5" dirty="0">
                <a:solidFill>
                  <a:srgbClr val="231F20"/>
                </a:solidFill>
                <a:latin typeface="Roboto"/>
                <a:cs typeface="Roboto"/>
              </a:rPr>
              <a:t>Museum</a:t>
            </a:r>
            <a:r>
              <a:rPr sz="1400" spc="-90" dirty="0">
                <a:solidFill>
                  <a:srgbClr val="231F20"/>
                </a:solidFill>
                <a:latin typeface="Roboto"/>
                <a:cs typeface="Roboto"/>
              </a:rPr>
              <a:t> </a:t>
            </a:r>
            <a:r>
              <a:rPr sz="1400" spc="-10" dirty="0">
                <a:solidFill>
                  <a:srgbClr val="231F20"/>
                </a:solidFill>
                <a:latin typeface="Roboto"/>
                <a:cs typeface="Roboto"/>
              </a:rPr>
              <a:t>of</a:t>
            </a:r>
            <a:r>
              <a:rPr sz="1400" spc="-90" dirty="0">
                <a:solidFill>
                  <a:srgbClr val="231F20"/>
                </a:solidFill>
                <a:latin typeface="Roboto"/>
                <a:cs typeface="Roboto"/>
              </a:rPr>
              <a:t> </a:t>
            </a:r>
            <a:r>
              <a:rPr sz="1400" spc="-10" dirty="0">
                <a:solidFill>
                  <a:srgbClr val="231F20"/>
                </a:solidFill>
                <a:latin typeface="Roboto"/>
                <a:cs typeface="Roboto"/>
              </a:rPr>
              <a:t>African</a:t>
            </a:r>
            <a:r>
              <a:rPr sz="1400" spc="-85" dirty="0">
                <a:solidFill>
                  <a:srgbClr val="231F20"/>
                </a:solidFill>
                <a:latin typeface="Roboto"/>
                <a:cs typeface="Roboto"/>
              </a:rPr>
              <a:t> </a:t>
            </a:r>
            <a:r>
              <a:rPr sz="1400" spc="-5" dirty="0">
                <a:solidFill>
                  <a:srgbClr val="231F20"/>
                </a:solidFill>
                <a:latin typeface="Roboto"/>
                <a:cs typeface="Roboto"/>
              </a:rPr>
              <a:t>American</a:t>
            </a:r>
            <a:r>
              <a:rPr sz="1400" spc="-90" dirty="0">
                <a:solidFill>
                  <a:srgbClr val="231F20"/>
                </a:solidFill>
                <a:latin typeface="Roboto"/>
                <a:cs typeface="Roboto"/>
              </a:rPr>
              <a:t> </a:t>
            </a:r>
            <a:r>
              <a:rPr sz="1400" spc="-5" dirty="0">
                <a:solidFill>
                  <a:srgbClr val="231F20"/>
                </a:solidFill>
                <a:latin typeface="Roboto"/>
                <a:cs typeface="Roboto"/>
              </a:rPr>
              <a:t>History</a:t>
            </a:r>
            <a:r>
              <a:rPr sz="1400" spc="-90" dirty="0">
                <a:solidFill>
                  <a:srgbClr val="231F20"/>
                </a:solidFill>
                <a:latin typeface="Roboto"/>
                <a:cs typeface="Roboto"/>
              </a:rPr>
              <a:t> </a:t>
            </a:r>
            <a:r>
              <a:rPr sz="1400" spc="-5" dirty="0">
                <a:solidFill>
                  <a:srgbClr val="231F20"/>
                </a:solidFill>
                <a:latin typeface="Roboto"/>
                <a:cs typeface="Roboto"/>
              </a:rPr>
              <a:t>and</a:t>
            </a:r>
            <a:r>
              <a:rPr sz="1400" spc="-85" dirty="0">
                <a:solidFill>
                  <a:srgbClr val="231F20"/>
                </a:solidFill>
                <a:latin typeface="Roboto"/>
                <a:cs typeface="Roboto"/>
              </a:rPr>
              <a:t> </a:t>
            </a:r>
            <a:r>
              <a:rPr sz="1400" spc="-5" dirty="0">
                <a:solidFill>
                  <a:srgbClr val="231F20"/>
                </a:solidFill>
                <a:latin typeface="Roboto"/>
                <a:cs typeface="Roboto"/>
              </a:rPr>
              <a:t>Culture,</a:t>
            </a:r>
            <a:r>
              <a:rPr sz="1400" spc="-90" dirty="0">
                <a:solidFill>
                  <a:srgbClr val="231F20"/>
                </a:solidFill>
                <a:latin typeface="Roboto"/>
                <a:cs typeface="Roboto"/>
              </a:rPr>
              <a:t> </a:t>
            </a:r>
            <a:r>
              <a:rPr sz="1400" dirty="0">
                <a:solidFill>
                  <a:srgbClr val="231F20"/>
                </a:solidFill>
                <a:latin typeface="Roboto"/>
                <a:cs typeface="Roboto"/>
              </a:rPr>
              <a:t>The</a:t>
            </a:r>
            <a:r>
              <a:rPr sz="1400" spc="-90" dirty="0">
                <a:solidFill>
                  <a:srgbClr val="231F20"/>
                </a:solidFill>
                <a:latin typeface="Roboto"/>
                <a:cs typeface="Roboto"/>
              </a:rPr>
              <a:t> </a:t>
            </a:r>
            <a:r>
              <a:rPr sz="1400" spc="-15" dirty="0">
                <a:solidFill>
                  <a:srgbClr val="231F20"/>
                </a:solidFill>
                <a:latin typeface="Roboto"/>
                <a:cs typeface="Roboto"/>
              </a:rPr>
              <a:t>Woodson </a:t>
            </a:r>
            <a:r>
              <a:rPr sz="1400" spc="-10" dirty="0">
                <a:solidFill>
                  <a:srgbClr val="231F20"/>
                </a:solidFill>
                <a:latin typeface="Roboto"/>
                <a:cs typeface="Roboto"/>
              </a:rPr>
              <a:t> </a:t>
            </a:r>
            <a:r>
              <a:rPr sz="1400" spc="-15" dirty="0">
                <a:solidFill>
                  <a:srgbClr val="231F20"/>
                </a:solidFill>
                <a:latin typeface="Roboto"/>
                <a:cs typeface="Roboto"/>
              </a:rPr>
              <a:t>was </a:t>
            </a:r>
            <a:r>
              <a:rPr sz="1400" spc="-5" dirty="0">
                <a:solidFill>
                  <a:srgbClr val="231F20"/>
                </a:solidFill>
                <a:latin typeface="Roboto"/>
                <a:cs typeface="Roboto"/>
              </a:rPr>
              <a:t>named </a:t>
            </a:r>
            <a:r>
              <a:rPr sz="1400" spc="-10" dirty="0">
                <a:solidFill>
                  <a:srgbClr val="231F20"/>
                </a:solidFill>
                <a:latin typeface="Roboto"/>
                <a:cs typeface="Roboto"/>
              </a:rPr>
              <a:t>as </a:t>
            </a:r>
            <a:r>
              <a:rPr sz="1400" spc="-5" dirty="0">
                <a:solidFill>
                  <a:srgbClr val="231F20"/>
                </a:solidFill>
                <a:latin typeface="Roboto"/>
                <a:cs typeface="Roboto"/>
              </a:rPr>
              <a:t>one </a:t>
            </a:r>
            <a:r>
              <a:rPr sz="1400" spc="-10" dirty="0">
                <a:solidFill>
                  <a:srgbClr val="231F20"/>
                </a:solidFill>
                <a:latin typeface="Roboto"/>
                <a:cs typeface="Roboto"/>
              </a:rPr>
              <a:t>of </a:t>
            </a:r>
            <a:r>
              <a:rPr sz="1400" spc="-40" dirty="0">
                <a:solidFill>
                  <a:srgbClr val="231F20"/>
                </a:solidFill>
                <a:latin typeface="Roboto"/>
                <a:cs typeface="Roboto"/>
              </a:rPr>
              <a:t>17 </a:t>
            </a:r>
            <a:r>
              <a:rPr sz="1400" spc="-5" dirty="0">
                <a:solidFill>
                  <a:srgbClr val="231F20"/>
                </a:solidFill>
                <a:latin typeface="Roboto"/>
                <a:cs typeface="Roboto"/>
              </a:rPr>
              <a:t>“must </a:t>
            </a:r>
            <a:r>
              <a:rPr sz="1400" spc="-10" dirty="0">
                <a:solidFill>
                  <a:srgbClr val="231F20"/>
                </a:solidFill>
                <a:latin typeface="Roboto"/>
                <a:cs typeface="Roboto"/>
              </a:rPr>
              <a:t>see” </a:t>
            </a:r>
            <a:r>
              <a:rPr sz="1400" spc="-5" dirty="0">
                <a:solidFill>
                  <a:srgbClr val="231F20"/>
                </a:solidFill>
                <a:latin typeface="Roboto"/>
                <a:cs typeface="Roboto"/>
              </a:rPr>
              <a:t>museums in the </a:t>
            </a:r>
            <a:r>
              <a:rPr sz="1400" spc="-10" dirty="0">
                <a:solidFill>
                  <a:srgbClr val="231F20"/>
                </a:solidFill>
                <a:latin typeface="Roboto"/>
                <a:cs typeface="Roboto"/>
              </a:rPr>
              <a:t>nation.</a:t>
            </a:r>
            <a:r>
              <a:rPr sz="1400" spc="-5" dirty="0">
                <a:solidFill>
                  <a:srgbClr val="231F20"/>
                </a:solidFill>
                <a:latin typeface="Roboto"/>
                <a:cs typeface="Roboto"/>
              </a:rPr>
              <a:t> </a:t>
            </a:r>
            <a:endParaRPr lang="en-US" sz="1400" spc="-5" dirty="0">
              <a:solidFill>
                <a:srgbClr val="231F20"/>
              </a:solidFill>
              <a:latin typeface="Roboto"/>
              <a:cs typeface="Roboto"/>
            </a:endParaRPr>
          </a:p>
          <a:p>
            <a:pPr marL="184150" marR="5080" indent="-171450" algn="just">
              <a:lnSpc>
                <a:spcPct val="100000"/>
              </a:lnSpc>
              <a:spcBef>
                <a:spcPts val="5"/>
              </a:spcBef>
              <a:buFont typeface="Arial" panose="020B0604020202020204" pitchFamily="34" charset="0"/>
              <a:buChar char="•"/>
            </a:pPr>
            <a:endParaRPr lang="en-US" sz="1400" spc="-5" dirty="0">
              <a:solidFill>
                <a:srgbClr val="231F20"/>
              </a:solidFill>
              <a:latin typeface="Roboto"/>
              <a:cs typeface="Roboto"/>
            </a:endParaRPr>
          </a:p>
          <a:p>
            <a:pPr>
              <a:lnSpc>
                <a:spcPct val="100000"/>
              </a:lnSpc>
              <a:spcBef>
                <a:spcPts val="55"/>
              </a:spcBef>
            </a:pPr>
            <a:endParaRPr sz="1150" dirty="0">
              <a:latin typeface="Roboto"/>
              <a:cs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0" y="158750"/>
            <a:ext cx="7628507" cy="843821"/>
          </a:xfrm>
          <a:prstGeom prst="rect">
            <a:avLst/>
          </a:prstGeom>
        </p:spPr>
        <p:txBody>
          <a:bodyPr vert="horz" wrap="square" lIns="0" tIns="12700" rIns="0" bIns="0" rtlCol="0">
            <a:spAutoFit/>
          </a:bodyPr>
          <a:lstStyle/>
          <a:p>
            <a:pPr marL="245110" marR="236854" indent="547370" algn="ctr">
              <a:lnSpc>
                <a:spcPct val="100000"/>
              </a:lnSpc>
              <a:spcBef>
                <a:spcPts val="100"/>
              </a:spcBef>
            </a:pPr>
            <a:r>
              <a:rPr spc="5" dirty="0"/>
              <a:t>Architect </a:t>
            </a:r>
            <a:r>
              <a:rPr spc="-5" dirty="0"/>
              <a:t>at </a:t>
            </a:r>
            <a:r>
              <a:rPr dirty="0"/>
              <a:t>Large</a:t>
            </a:r>
            <a:r>
              <a:rPr lang="en-US" dirty="0"/>
              <a:t/>
            </a:r>
            <a:br>
              <a:rPr lang="en-US" dirty="0"/>
            </a:br>
            <a:r>
              <a:rPr lang="en-US" dirty="0"/>
              <a:t>J</a:t>
            </a:r>
            <a:r>
              <a:rPr spc="-10" dirty="0"/>
              <a:t>ason </a:t>
            </a:r>
            <a:r>
              <a:rPr spc="5" dirty="0"/>
              <a:t>Jensen,</a:t>
            </a:r>
            <a:r>
              <a:rPr spc="-10" dirty="0"/>
              <a:t> </a:t>
            </a:r>
            <a:r>
              <a:rPr spc="25" dirty="0"/>
              <a:t>AIA,</a:t>
            </a:r>
            <a:r>
              <a:rPr spc="-10" dirty="0"/>
              <a:t> </a:t>
            </a:r>
            <a:r>
              <a:rPr spc="10" dirty="0"/>
              <a:t>LEED</a:t>
            </a:r>
            <a:r>
              <a:rPr spc="-15" dirty="0"/>
              <a:t> </a:t>
            </a:r>
            <a:r>
              <a:rPr spc="15" dirty="0"/>
              <a:t>AP</a:t>
            </a:r>
          </a:p>
          <a:p>
            <a:pPr marL="13335" algn="ctr">
              <a:lnSpc>
                <a:spcPct val="100000"/>
              </a:lnSpc>
            </a:pPr>
            <a:r>
              <a:rPr spc="-5" dirty="0"/>
              <a:t>Wannemacher</a:t>
            </a:r>
            <a:r>
              <a:rPr spc="-20" dirty="0"/>
              <a:t> </a:t>
            </a:r>
            <a:r>
              <a:rPr dirty="0"/>
              <a:t>Jensen</a:t>
            </a:r>
            <a:r>
              <a:rPr spc="-10" dirty="0"/>
              <a:t> </a:t>
            </a:r>
            <a:r>
              <a:rPr spc="5" dirty="0"/>
              <a:t>Architects</a:t>
            </a:r>
          </a:p>
        </p:txBody>
      </p:sp>
      <p:pic>
        <p:nvPicPr>
          <p:cNvPr id="4" name="object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371600"/>
            <a:ext cx="3531870" cy="4491990"/>
          </a:xfrm>
          <a:prstGeom prst="rect">
            <a:avLst/>
          </a:prstGeom>
        </p:spPr>
      </p:pic>
      <p:sp>
        <p:nvSpPr>
          <p:cNvPr id="9" name="TextBox 8">
            <a:extLst>
              <a:ext uri="{FF2B5EF4-FFF2-40B4-BE49-F238E27FC236}">
                <a16:creationId xmlns:a16="http://schemas.microsoft.com/office/drawing/2014/main" id="{00E814C0-821F-43AC-A7F3-4AB3A237A1A1}"/>
              </a:ext>
            </a:extLst>
          </p:cNvPr>
          <p:cNvSpPr txBox="1"/>
          <p:nvPr/>
        </p:nvSpPr>
        <p:spPr>
          <a:xfrm>
            <a:off x="4724400" y="1828618"/>
            <a:ext cx="5029200" cy="3323987"/>
          </a:xfrm>
          <a:prstGeom prst="rect">
            <a:avLst/>
          </a:prstGeom>
          <a:noFill/>
        </p:spPr>
        <p:txBody>
          <a:bodyPr wrap="square">
            <a:spAutoFit/>
          </a:bodyPr>
          <a:lstStyle/>
          <a:p>
            <a:pPr algn="just"/>
            <a:r>
              <a:rPr lang="en-US" sz="1400" dirty="0">
                <a:latin typeface="Roboto" panose="02000000000000000000" pitchFamily="2" charset="0"/>
                <a:ea typeface="Roboto" panose="02000000000000000000" pitchFamily="2" charset="0"/>
                <a:cs typeface="Roboto" panose="02000000000000000000" pitchFamily="2" charset="0"/>
              </a:rPr>
              <a:t>Jason Jensen is the President and CEO of WJ Architects, an interdisciplinary architecture  firm in St. Petersburg, Florida that specializes in cultural and community focused  projects. A University of Florida graduate, Jason began his career in New York before  returning to St. Petersburg with the goal of promoting innovative community focused  architectural design across Florida.</a:t>
            </a:r>
          </a:p>
          <a:p>
            <a:pPr algn="just"/>
            <a:endParaRPr lang="en-US" sz="1400" dirty="0">
              <a:latin typeface="Roboto" panose="02000000000000000000" pitchFamily="2" charset="0"/>
              <a:ea typeface="Roboto" panose="02000000000000000000" pitchFamily="2" charset="0"/>
              <a:cs typeface="Roboto" panose="02000000000000000000" pitchFamily="2" charset="0"/>
            </a:endParaRPr>
          </a:p>
          <a:p>
            <a:pPr algn="just"/>
            <a:r>
              <a:rPr lang="en-US" sz="1400" dirty="0">
                <a:latin typeface="Roboto" panose="02000000000000000000" pitchFamily="2" charset="0"/>
                <a:ea typeface="Roboto" panose="02000000000000000000" pitchFamily="2" charset="0"/>
                <a:cs typeface="Roboto" panose="02000000000000000000" pitchFamily="2" charset="0"/>
              </a:rPr>
              <a:t>Recent notable projects include the James Museum, the Pier  Approach, and the SPC Student Services building. With each  project and any given set of parameters or challenges, Jason  strives to provide creative design solutions that promote community  and client ambitions, advance creative development, redefine  conventions, and generate purpose driven solutions.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08638" y="4259199"/>
            <a:ext cx="1243330" cy="704850"/>
          </a:xfrm>
          <a:prstGeom prst="rect">
            <a:avLst/>
          </a:prstGeom>
        </p:spPr>
        <p:txBody>
          <a:bodyPr vert="horz" wrap="square" lIns="0" tIns="12700" rIns="0" bIns="0" rtlCol="0">
            <a:spAutoFit/>
          </a:bodyPr>
          <a:lstStyle/>
          <a:p>
            <a:pPr marL="635" algn="ctr">
              <a:lnSpc>
                <a:spcPct val="100000"/>
              </a:lnSpc>
              <a:spcBef>
                <a:spcPts val="100"/>
              </a:spcBef>
            </a:pPr>
            <a:r>
              <a:rPr sz="1200" b="1" spc="-15" dirty="0">
                <a:solidFill>
                  <a:srgbClr val="66351D"/>
                </a:solidFill>
                <a:latin typeface="Roboto"/>
                <a:cs typeface="Roboto"/>
              </a:rPr>
              <a:t>Terri</a:t>
            </a:r>
            <a:r>
              <a:rPr sz="1200" b="1" spc="-30" dirty="0">
                <a:solidFill>
                  <a:srgbClr val="66351D"/>
                </a:solidFill>
                <a:latin typeface="Roboto"/>
                <a:cs typeface="Roboto"/>
              </a:rPr>
              <a:t> </a:t>
            </a:r>
            <a:r>
              <a:rPr sz="1200" b="1" spc="-5" dirty="0">
                <a:solidFill>
                  <a:srgbClr val="66351D"/>
                </a:solidFill>
                <a:latin typeface="Roboto"/>
                <a:cs typeface="Roboto"/>
              </a:rPr>
              <a:t>Lipsey</a:t>
            </a:r>
            <a:r>
              <a:rPr sz="1200" b="1" spc="-30" dirty="0">
                <a:solidFill>
                  <a:srgbClr val="66351D"/>
                </a:solidFill>
                <a:latin typeface="Roboto"/>
                <a:cs typeface="Roboto"/>
              </a:rPr>
              <a:t> </a:t>
            </a:r>
            <a:r>
              <a:rPr sz="1200" b="1" dirty="0">
                <a:solidFill>
                  <a:srgbClr val="66351D"/>
                </a:solidFill>
                <a:latin typeface="Roboto"/>
                <a:cs typeface="Roboto"/>
              </a:rPr>
              <a:t>Scott</a:t>
            </a:r>
            <a:endParaRPr sz="1200" dirty="0">
              <a:latin typeface="Roboto"/>
              <a:cs typeface="Roboto"/>
            </a:endParaRPr>
          </a:p>
          <a:p>
            <a:pPr algn="ctr">
              <a:lnSpc>
                <a:spcPct val="100000"/>
              </a:lnSpc>
            </a:pPr>
            <a:r>
              <a:rPr sz="1200" spc="-5" dirty="0">
                <a:solidFill>
                  <a:srgbClr val="66351D"/>
                </a:solidFill>
                <a:latin typeface="Roboto"/>
                <a:cs typeface="Roboto"/>
              </a:rPr>
              <a:t>E</a:t>
            </a:r>
            <a:r>
              <a:rPr sz="1200" spc="-15" dirty="0">
                <a:solidFill>
                  <a:srgbClr val="66351D"/>
                </a:solidFill>
                <a:latin typeface="Roboto"/>
                <a:cs typeface="Roboto"/>
              </a:rPr>
              <a:t>x</a:t>
            </a:r>
            <a:r>
              <a:rPr sz="1200" dirty="0">
                <a:solidFill>
                  <a:srgbClr val="66351D"/>
                </a:solidFill>
                <a:latin typeface="Roboto"/>
                <a:cs typeface="Roboto"/>
              </a:rPr>
              <a:t>ecuti</a:t>
            </a:r>
            <a:r>
              <a:rPr sz="1200" spc="-10" dirty="0">
                <a:solidFill>
                  <a:srgbClr val="66351D"/>
                </a:solidFill>
                <a:latin typeface="Roboto"/>
                <a:cs typeface="Roboto"/>
              </a:rPr>
              <a:t>v</a:t>
            </a:r>
            <a:r>
              <a:rPr sz="1200" dirty="0">
                <a:solidFill>
                  <a:srgbClr val="66351D"/>
                </a:solidFill>
                <a:latin typeface="Roboto"/>
                <a:cs typeface="Roboto"/>
              </a:rPr>
              <a:t>e Di</a:t>
            </a:r>
            <a:r>
              <a:rPr sz="1200" spc="-15" dirty="0">
                <a:solidFill>
                  <a:srgbClr val="66351D"/>
                </a:solidFill>
                <a:latin typeface="Roboto"/>
                <a:cs typeface="Roboto"/>
              </a:rPr>
              <a:t>r</a:t>
            </a:r>
            <a:r>
              <a:rPr sz="1200" dirty="0">
                <a:solidFill>
                  <a:srgbClr val="66351D"/>
                </a:solidFill>
                <a:latin typeface="Roboto"/>
                <a:cs typeface="Roboto"/>
              </a:rPr>
              <a:t>ec</a:t>
            </a:r>
            <a:r>
              <a:rPr sz="1200" spc="-15" dirty="0">
                <a:solidFill>
                  <a:srgbClr val="66351D"/>
                </a:solidFill>
                <a:latin typeface="Roboto"/>
                <a:cs typeface="Roboto"/>
              </a:rPr>
              <a:t>t</a:t>
            </a:r>
            <a:r>
              <a:rPr sz="1200" spc="-5" dirty="0">
                <a:solidFill>
                  <a:srgbClr val="66351D"/>
                </a:solidFill>
                <a:latin typeface="Roboto"/>
                <a:cs typeface="Roboto"/>
              </a:rPr>
              <a:t>or</a:t>
            </a:r>
            <a:endParaRPr sz="1200" dirty="0">
              <a:latin typeface="Roboto"/>
              <a:cs typeface="Roboto"/>
            </a:endParaRPr>
          </a:p>
          <a:p>
            <a:pPr algn="ctr">
              <a:lnSpc>
                <a:spcPct val="100000"/>
              </a:lnSpc>
              <a:spcBef>
                <a:spcPts val="1025"/>
              </a:spcBef>
            </a:pPr>
            <a:r>
              <a:rPr sz="1200" b="1" dirty="0">
                <a:solidFill>
                  <a:srgbClr val="66351D"/>
                </a:solidFill>
                <a:latin typeface="Roboto"/>
                <a:cs typeface="Roboto"/>
              </a:rPr>
              <a:t>727.434.0777</a:t>
            </a:r>
            <a:endParaRPr sz="1200" dirty="0">
              <a:latin typeface="Roboto"/>
              <a:cs typeface="Roboto"/>
            </a:endParaRPr>
          </a:p>
        </p:txBody>
      </p:sp>
      <p:sp>
        <p:nvSpPr>
          <p:cNvPr id="3" name="object 3"/>
          <p:cNvSpPr txBox="1"/>
          <p:nvPr/>
        </p:nvSpPr>
        <p:spPr>
          <a:xfrm>
            <a:off x="7632638" y="4264093"/>
            <a:ext cx="1881335" cy="695062"/>
          </a:xfrm>
          <a:prstGeom prst="rect">
            <a:avLst/>
          </a:prstGeom>
        </p:spPr>
        <p:txBody>
          <a:bodyPr vert="horz" wrap="square" lIns="0" tIns="12700" rIns="0" bIns="0" rtlCol="0">
            <a:spAutoFit/>
          </a:bodyPr>
          <a:lstStyle/>
          <a:p>
            <a:pPr algn="ctr">
              <a:lnSpc>
                <a:spcPct val="100000"/>
              </a:lnSpc>
              <a:spcBef>
                <a:spcPts val="100"/>
              </a:spcBef>
            </a:pPr>
            <a:r>
              <a:rPr sz="1200" b="1" dirty="0">
                <a:solidFill>
                  <a:srgbClr val="66351D"/>
                </a:solidFill>
                <a:latin typeface="Roboto"/>
                <a:cs typeface="Roboto"/>
              </a:rPr>
              <a:t>Lorna</a:t>
            </a:r>
            <a:r>
              <a:rPr sz="1200" b="1" spc="-75" dirty="0">
                <a:solidFill>
                  <a:srgbClr val="66351D"/>
                </a:solidFill>
                <a:latin typeface="Roboto"/>
                <a:cs typeface="Roboto"/>
              </a:rPr>
              <a:t> </a:t>
            </a:r>
            <a:r>
              <a:rPr sz="1200" b="1" spc="-20" dirty="0">
                <a:solidFill>
                  <a:srgbClr val="66351D"/>
                </a:solidFill>
                <a:latin typeface="Roboto"/>
                <a:cs typeface="Roboto"/>
              </a:rPr>
              <a:t>Taylor</a:t>
            </a:r>
            <a:endParaRPr sz="1200" dirty="0">
              <a:latin typeface="Roboto"/>
              <a:cs typeface="Roboto"/>
            </a:endParaRPr>
          </a:p>
          <a:p>
            <a:pPr algn="ctr">
              <a:lnSpc>
                <a:spcPct val="100000"/>
              </a:lnSpc>
            </a:pPr>
            <a:r>
              <a:rPr lang="en-US" sz="1200" spc="-15" dirty="0">
                <a:solidFill>
                  <a:srgbClr val="66351D"/>
                </a:solidFill>
                <a:latin typeface="Roboto"/>
                <a:cs typeface="Roboto"/>
              </a:rPr>
              <a:t>Co-</a:t>
            </a:r>
            <a:r>
              <a:rPr sz="1200" spc="-15" dirty="0">
                <a:solidFill>
                  <a:srgbClr val="66351D"/>
                </a:solidFill>
                <a:latin typeface="Roboto"/>
                <a:cs typeface="Roboto"/>
              </a:rPr>
              <a:t>Chair,</a:t>
            </a:r>
            <a:r>
              <a:rPr sz="1200" spc="-40" dirty="0">
                <a:solidFill>
                  <a:srgbClr val="66351D"/>
                </a:solidFill>
                <a:latin typeface="Roboto"/>
                <a:cs typeface="Roboto"/>
              </a:rPr>
              <a:t> </a:t>
            </a:r>
            <a:r>
              <a:rPr sz="1200" dirty="0">
                <a:solidFill>
                  <a:srgbClr val="66351D"/>
                </a:solidFill>
                <a:latin typeface="Roboto"/>
                <a:cs typeface="Roboto"/>
              </a:rPr>
              <a:t>Capital</a:t>
            </a:r>
            <a:r>
              <a:rPr sz="1200" spc="-30" dirty="0">
                <a:solidFill>
                  <a:srgbClr val="66351D"/>
                </a:solidFill>
                <a:latin typeface="Roboto"/>
                <a:cs typeface="Roboto"/>
              </a:rPr>
              <a:t> </a:t>
            </a:r>
            <a:r>
              <a:rPr sz="1200" dirty="0">
                <a:solidFill>
                  <a:srgbClr val="66351D"/>
                </a:solidFill>
                <a:latin typeface="Roboto"/>
                <a:cs typeface="Roboto"/>
              </a:rPr>
              <a:t>Campaign</a:t>
            </a:r>
            <a:endParaRPr sz="1200" dirty="0">
              <a:latin typeface="Roboto"/>
              <a:cs typeface="Roboto"/>
            </a:endParaRPr>
          </a:p>
          <a:p>
            <a:pPr algn="ctr">
              <a:lnSpc>
                <a:spcPct val="100000"/>
              </a:lnSpc>
              <a:spcBef>
                <a:spcPts val="1025"/>
              </a:spcBef>
            </a:pPr>
            <a:r>
              <a:rPr sz="1200" b="1" dirty="0">
                <a:solidFill>
                  <a:srgbClr val="66351D"/>
                </a:solidFill>
                <a:latin typeface="Roboto"/>
                <a:cs typeface="Roboto"/>
              </a:rPr>
              <a:t>813.220.1240</a:t>
            </a:r>
            <a:endParaRPr sz="1200" dirty="0">
              <a:latin typeface="Roboto"/>
              <a:cs typeface="Roboto"/>
            </a:endParaRPr>
          </a:p>
        </p:txBody>
      </p:sp>
      <p:sp>
        <p:nvSpPr>
          <p:cNvPr id="4" name="object 4"/>
          <p:cNvSpPr txBox="1"/>
          <p:nvPr/>
        </p:nvSpPr>
        <p:spPr>
          <a:xfrm>
            <a:off x="6705600" y="3886200"/>
            <a:ext cx="2514600"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66351D"/>
                </a:solidFill>
                <a:latin typeface="Roboto"/>
                <a:cs typeface="Roboto"/>
              </a:rPr>
              <a:t>For</a:t>
            </a:r>
            <a:r>
              <a:rPr sz="1200" b="1" spc="-25" dirty="0">
                <a:solidFill>
                  <a:srgbClr val="66351D"/>
                </a:solidFill>
                <a:latin typeface="Roboto"/>
                <a:cs typeface="Roboto"/>
              </a:rPr>
              <a:t> </a:t>
            </a:r>
            <a:r>
              <a:rPr sz="1200" b="1" spc="-5" dirty="0">
                <a:solidFill>
                  <a:srgbClr val="66351D"/>
                </a:solidFill>
                <a:latin typeface="Roboto"/>
                <a:cs typeface="Roboto"/>
              </a:rPr>
              <a:t>more</a:t>
            </a:r>
            <a:r>
              <a:rPr sz="1200" b="1" spc="-20" dirty="0">
                <a:solidFill>
                  <a:srgbClr val="66351D"/>
                </a:solidFill>
                <a:latin typeface="Roboto"/>
                <a:cs typeface="Roboto"/>
              </a:rPr>
              <a:t> </a:t>
            </a:r>
            <a:r>
              <a:rPr sz="1200" b="1" dirty="0">
                <a:solidFill>
                  <a:srgbClr val="66351D"/>
                </a:solidFill>
                <a:latin typeface="Roboto"/>
                <a:cs typeface="Roboto"/>
              </a:rPr>
              <a:t>information,</a:t>
            </a:r>
            <a:r>
              <a:rPr sz="1200" b="1" spc="-15" dirty="0">
                <a:solidFill>
                  <a:srgbClr val="66351D"/>
                </a:solidFill>
                <a:latin typeface="Roboto"/>
                <a:cs typeface="Roboto"/>
              </a:rPr>
              <a:t> </a:t>
            </a:r>
            <a:r>
              <a:rPr sz="1200" b="1" spc="-5" dirty="0">
                <a:solidFill>
                  <a:srgbClr val="66351D"/>
                </a:solidFill>
                <a:latin typeface="Roboto"/>
                <a:cs typeface="Roboto"/>
              </a:rPr>
              <a:t>please</a:t>
            </a:r>
            <a:r>
              <a:rPr sz="1200" b="1" spc="-20" dirty="0">
                <a:solidFill>
                  <a:srgbClr val="66351D"/>
                </a:solidFill>
                <a:latin typeface="Roboto"/>
                <a:cs typeface="Roboto"/>
              </a:rPr>
              <a:t> </a:t>
            </a:r>
            <a:r>
              <a:rPr sz="1200" b="1" spc="-5" dirty="0">
                <a:solidFill>
                  <a:srgbClr val="66351D"/>
                </a:solidFill>
                <a:latin typeface="Roboto"/>
                <a:cs typeface="Roboto"/>
              </a:rPr>
              <a:t>contact:</a:t>
            </a:r>
            <a:endParaRPr sz="1200" b="1" dirty="0">
              <a:latin typeface="Roboto"/>
              <a:cs typeface="Roboto"/>
            </a:endParaRPr>
          </a:p>
        </p:txBody>
      </p:sp>
      <p:pic>
        <p:nvPicPr>
          <p:cNvPr id="5" name="Picture 4">
            <a:extLst>
              <a:ext uri="{FF2B5EF4-FFF2-40B4-BE49-F238E27FC236}">
                <a16:creationId xmlns:a16="http://schemas.microsoft.com/office/drawing/2014/main" id="{3AB5AC2A-876F-4A00-B0A4-8692A369BA1A}"/>
              </a:ext>
            </a:extLst>
          </p:cNvPr>
          <p:cNvPicPr>
            <a:picLocks noChangeAspect="1"/>
          </p:cNvPicPr>
          <p:nvPr/>
        </p:nvPicPr>
        <p:blipFill>
          <a:blip r:embed="rId2"/>
          <a:stretch>
            <a:fillRect/>
          </a:stretch>
        </p:blipFill>
        <p:spPr>
          <a:xfrm>
            <a:off x="5639855" y="0"/>
            <a:ext cx="4418545" cy="2678146"/>
          </a:xfrm>
          <a:prstGeom prst="rect">
            <a:avLst/>
          </a:prstGeom>
        </p:spPr>
      </p:pic>
      <p:sp>
        <p:nvSpPr>
          <p:cNvPr id="9" name="TextBox 8">
            <a:extLst>
              <a:ext uri="{FF2B5EF4-FFF2-40B4-BE49-F238E27FC236}">
                <a16:creationId xmlns:a16="http://schemas.microsoft.com/office/drawing/2014/main" id="{47DA768F-FE4A-4D2E-A9A5-A3C5DEB68846}"/>
              </a:ext>
            </a:extLst>
          </p:cNvPr>
          <p:cNvSpPr txBox="1"/>
          <p:nvPr/>
        </p:nvSpPr>
        <p:spPr>
          <a:xfrm>
            <a:off x="762000" y="76200"/>
            <a:ext cx="3276600" cy="6463308"/>
          </a:xfrm>
          <a:prstGeom prst="rect">
            <a:avLst/>
          </a:prstGeom>
          <a:noFill/>
        </p:spPr>
        <p:txBody>
          <a:bodyPr wrap="square" rtlCol="0">
            <a:spAutoFit/>
          </a:bodyPr>
          <a:lstStyle/>
          <a:p>
            <a:r>
              <a:rPr lang="en-US" sz="1200" b="1" dirty="0">
                <a:solidFill>
                  <a:srgbClr val="66351D"/>
                </a:solidFill>
                <a:latin typeface="Roboto" panose="02000000000000000000" pitchFamily="2" charset="0"/>
                <a:ea typeface="Roboto" panose="02000000000000000000" pitchFamily="2" charset="0"/>
                <a:cs typeface="Roboto" panose="02000000000000000000" pitchFamily="2" charset="0"/>
              </a:rPr>
              <a:t>Committee Members:</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solidFill>
                  <a:srgbClr val="66351D"/>
                </a:solidFill>
                <a:latin typeface="Roboto" panose="02000000000000000000" pitchFamily="2" charset="0"/>
                <a:ea typeface="Roboto" panose="02000000000000000000" pitchFamily="2" charset="0"/>
                <a:cs typeface="Roboto" panose="02000000000000000000" pitchFamily="2" charset="0"/>
              </a:rPr>
              <a:t>Duggan Cooley</a:t>
            </a:r>
          </a:p>
          <a:p>
            <a:r>
              <a:rPr lang="en-US" sz="1200" dirty="0">
                <a:solidFill>
                  <a:srgbClr val="66351D"/>
                </a:solidFill>
                <a:latin typeface="Roboto" panose="02000000000000000000" pitchFamily="2" charset="0"/>
                <a:ea typeface="Roboto" panose="02000000000000000000" pitchFamily="2" charset="0"/>
                <a:cs typeface="Roboto" panose="02000000000000000000" pitchFamily="2" charset="0"/>
              </a:rPr>
              <a:t>CEO</a:t>
            </a:r>
          </a:p>
          <a:p>
            <a:r>
              <a:rPr lang="en-US" sz="1200" dirty="0">
                <a:solidFill>
                  <a:srgbClr val="66351D"/>
                </a:solidFill>
                <a:latin typeface="Roboto" panose="02000000000000000000" pitchFamily="2" charset="0"/>
                <a:ea typeface="Roboto" panose="02000000000000000000" pitchFamily="2" charset="0"/>
                <a:cs typeface="Roboto" panose="02000000000000000000" pitchFamily="2" charset="0"/>
              </a:rPr>
              <a:t>Pinellas Community Foundation</a:t>
            </a:r>
          </a:p>
          <a:p>
            <a:r>
              <a:rPr lang="en-US" sz="1200" b="1" dirty="0">
                <a:solidFill>
                  <a:srgbClr val="66351D"/>
                </a:solidFill>
                <a:latin typeface="Roboto" panose="02000000000000000000" pitchFamily="2" charset="0"/>
                <a:ea typeface="Roboto" panose="02000000000000000000" pitchFamily="2" charset="0"/>
                <a:cs typeface="Roboto" panose="02000000000000000000" pitchFamily="2" charset="0"/>
              </a:rPr>
              <a:t> </a:t>
            </a:r>
          </a:p>
          <a:p>
            <a:r>
              <a:rPr lang="en-US" sz="1200" b="1" dirty="0">
                <a:solidFill>
                  <a:srgbClr val="66351D"/>
                </a:solidFill>
                <a:latin typeface="Roboto" panose="02000000000000000000" pitchFamily="2" charset="0"/>
                <a:ea typeface="Roboto" panose="02000000000000000000" pitchFamily="2" charset="0"/>
                <a:cs typeface="Roboto" panose="02000000000000000000" pitchFamily="2" charset="0"/>
              </a:rPr>
              <a:t>Leigh Davis</a:t>
            </a:r>
          </a:p>
          <a:p>
            <a:r>
              <a:rPr lang="en-US" sz="1200" dirty="0">
                <a:solidFill>
                  <a:srgbClr val="66351D"/>
                </a:solidFill>
                <a:latin typeface="Roboto" panose="02000000000000000000" pitchFamily="2" charset="0"/>
                <a:ea typeface="Roboto" panose="02000000000000000000" pitchFamily="2" charset="0"/>
                <a:cs typeface="Roboto" panose="02000000000000000000" pitchFamily="2" charset="0"/>
              </a:rPr>
              <a:t>Director of Donor &amp; Advisor Relations</a:t>
            </a:r>
          </a:p>
          <a:p>
            <a:r>
              <a:rPr lang="en-US" sz="1200" dirty="0">
                <a:solidFill>
                  <a:srgbClr val="66351D"/>
                </a:solidFill>
                <a:latin typeface="Roboto" panose="02000000000000000000" pitchFamily="2" charset="0"/>
                <a:ea typeface="Roboto" panose="02000000000000000000" pitchFamily="2" charset="0"/>
                <a:cs typeface="Roboto" panose="02000000000000000000" pitchFamily="2" charset="0"/>
              </a:rPr>
              <a:t>Pinellas Community Foundation</a:t>
            </a:r>
          </a:p>
          <a:p>
            <a:r>
              <a:rPr lang="en-US" sz="1200" b="1" dirty="0">
                <a:solidFill>
                  <a:srgbClr val="66351D"/>
                </a:solidFill>
                <a:latin typeface="Roboto" panose="02000000000000000000" pitchFamily="2" charset="0"/>
                <a:ea typeface="Roboto" panose="02000000000000000000" pitchFamily="2" charset="0"/>
                <a:cs typeface="Roboto" panose="02000000000000000000" pitchFamily="2" charset="0"/>
              </a:rPr>
              <a:t> </a:t>
            </a:r>
          </a:p>
          <a:p>
            <a:r>
              <a:rPr lang="en-US" sz="1200" b="1" dirty="0">
                <a:solidFill>
                  <a:srgbClr val="66351D"/>
                </a:solidFill>
                <a:latin typeface="Roboto" panose="02000000000000000000" pitchFamily="2" charset="0"/>
                <a:ea typeface="Roboto" panose="02000000000000000000" pitchFamily="2" charset="0"/>
                <a:cs typeface="Roboto" panose="02000000000000000000" pitchFamily="2" charset="0"/>
              </a:rPr>
              <a:t>Charlie Gerdes</a:t>
            </a:r>
          </a:p>
          <a:p>
            <a:r>
              <a:rPr lang="en-US" sz="1200" dirty="0">
                <a:solidFill>
                  <a:srgbClr val="66351D"/>
                </a:solidFill>
                <a:latin typeface="Roboto" panose="02000000000000000000" pitchFamily="2" charset="0"/>
                <a:ea typeface="Roboto" panose="02000000000000000000" pitchFamily="2" charset="0"/>
                <a:cs typeface="Roboto" panose="02000000000000000000" pitchFamily="2" charset="0"/>
              </a:rPr>
              <a:t>Partner</a:t>
            </a:r>
          </a:p>
          <a:p>
            <a:r>
              <a:rPr lang="en-US" sz="1200" dirty="0">
                <a:solidFill>
                  <a:srgbClr val="66351D"/>
                </a:solidFill>
                <a:latin typeface="Roboto" panose="02000000000000000000" pitchFamily="2" charset="0"/>
                <a:ea typeface="Roboto" panose="02000000000000000000" pitchFamily="2" charset="0"/>
                <a:cs typeface="Roboto" panose="02000000000000000000" pitchFamily="2" charset="0"/>
              </a:rPr>
              <a:t>Kean, Reese, Vesley &amp; Gerdes, P.A.</a:t>
            </a:r>
          </a:p>
          <a:p>
            <a:r>
              <a:rPr lang="en-US" sz="1200" b="1" dirty="0">
                <a:solidFill>
                  <a:srgbClr val="66351D"/>
                </a:solidFill>
                <a:latin typeface="Roboto" panose="02000000000000000000" pitchFamily="2" charset="0"/>
                <a:ea typeface="Roboto" panose="02000000000000000000" pitchFamily="2" charset="0"/>
                <a:cs typeface="Roboto" panose="02000000000000000000" pitchFamily="2" charset="0"/>
              </a:rPr>
              <a:t> </a:t>
            </a:r>
          </a:p>
          <a:p>
            <a:r>
              <a:rPr lang="en-US" sz="1200" b="1" dirty="0">
                <a:solidFill>
                  <a:srgbClr val="66351D"/>
                </a:solidFill>
                <a:latin typeface="Roboto" panose="02000000000000000000" pitchFamily="2" charset="0"/>
                <a:ea typeface="Roboto" panose="02000000000000000000" pitchFamily="2" charset="0"/>
                <a:cs typeface="Roboto" panose="02000000000000000000" pitchFamily="2" charset="0"/>
              </a:rPr>
              <a:t>Mario Gooden, AIA, B.S., M. Arch</a:t>
            </a:r>
          </a:p>
          <a:p>
            <a:r>
              <a:rPr lang="en-US" sz="1200" dirty="0">
                <a:solidFill>
                  <a:srgbClr val="66351D"/>
                </a:solidFill>
                <a:latin typeface="Roboto" panose="02000000000000000000" pitchFamily="2" charset="0"/>
                <a:ea typeface="Roboto" panose="02000000000000000000" pitchFamily="2" charset="0"/>
                <a:cs typeface="Roboto" panose="02000000000000000000" pitchFamily="2" charset="0"/>
              </a:rPr>
              <a:t>Design Architect</a:t>
            </a:r>
          </a:p>
          <a:p>
            <a:r>
              <a:rPr lang="en-US" sz="1200" dirty="0">
                <a:solidFill>
                  <a:srgbClr val="66351D"/>
                </a:solidFill>
                <a:latin typeface="Roboto" panose="02000000000000000000" pitchFamily="2" charset="0"/>
                <a:ea typeface="Roboto" panose="02000000000000000000" pitchFamily="2" charset="0"/>
                <a:cs typeface="Roboto" panose="02000000000000000000" pitchFamily="2" charset="0"/>
              </a:rPr>
              <a:t>Huff + Gooden</a:t>
            </a:r>
          </a:p>
          <a:p>
            <a:r>
              <a:rPr lang="en-US" sz="1200" b="1" dirty="0">
                <a:solidFill>
                  <a:srgbClr val="66351D"/>
                </a:solidFill>
                <a:latin typeface="Roboto" panose="02000000000000000000" pitchFamily="2" charset="0"/>
                <a:ea typeface="Roboto" panose="02000000000000000000" pitchFamily="2" charset="0"/>
                <a:cs typeface="Roboto" panose="02000000000000000000" pitchFamily="2" charset="0"/>
              </a:rPr>
              <a:t> </a:t>
            </a:r>
          </a:p>
          <a:p>
            <a:r>
              <a:rPr lang="en-US" sz="1200" b="1" dirty="0">
                <a:solidFill>
                  <a:srgbClr val="66351D"/>
                </a:solidFill>
                <a:latin typeface="Roboto" panose="02000000000000000000" pitchFamily="2" charset="0"/>
                <a:ea typeface="Roboto" panose="02000000000000000000" pitchFamily="2" charset="0"/>
                <a:cs typeface="Roboto" panose="02000000000000000000" pitchFamily="2" charset="0"/>
              </a:rPr>
              <a:t>Jason Jensen, AIA, LEED AP</a:t>
            </a:r>
          </a:p>
          <a:p>
            <a:r>
              <a:rPr lang="en-US" sz="1200" dirty="0">
                <a:solidFill>
                  <a:srgbClr val="66351D"/>
                </a:solidFill>
                <a:latin typeface="Roboto" panose="02000000000000000000" pitchFamily="2" charset="0"/>
                <a:ea typeface="Roboto" panose="02000000000000000000" pitchFamily="2" charset="0"/>
                <a:cs typeface="Roboto" panose="02000000000000000000" pitchFamily="2" charset="0"/>
              </a:rPr>
              <a:t>Principal Architect</a:t>
            </a:r>
          </a:p>
          <a:p>
            <a:r>
              <a:rPr lang="en-US" sz="1200" dirty="0" err="1">
                <a:solidFill>
                  <a:srgbClr val="66351D"/>
                </a:solidFill>
                <a:latin typeface="Roboto" panose="02000000000000000000" pitchFamily="2" charset="0"/>
                <a:ea typeface="Roboto" panose="02000000000000000000" pitchFamily="2" charset="0"/>
                <a:cs typeface="Roboto" panose="02000000000000000000" pitchFamily="2" charset="0"/>
              </a:rPr>
              <a:t>Wannemacher</a:t>
            </a:r>
            <a:r>
              <a:rPr lang="en-US" sz="1200" dirty="0">
                <a:solidFill>
                  <a:srgbClr val="66351D"/>
                </a:solidFill>
                <a:latin typeface="Roboto" panose="02000000000000000000" pitchFamily="2" charset="0"/>
                <a:ea typeface="Roboto" panose="02000000000000000000" pitchFamily="2" charset="0"/>
                <a:cs typeface="Roboto" panose="02000000000000000000" pitchFamily="2" charset="0"/>
              </a:rPr>
              <a:t> Jensen Architects</a:t>
            </a:r>
          </a:p>
          <a:p>
            <a:r>
              <a:rPr lang="en-US" sz="1200" b="1" dirty="0">
                <a:solidFill>
                  <a:srgbClr val="66351D"/>
                </a:solidFill>
                <a:latin typeface="Roboto" panose="02000000000000000000" pitchFamily="2" charset="0"/>
                <a:ea typeface="Roboto" panose="02000000000000000000" pitchFamily="2" charset="0"/>
                <a:cs typeface="Roboto" panose="02000000000000000000" pitchFamily="2" charset="0"/>
              </a:rPr>
              <a:t> </a:t>
            </a:r>
          </a:p>
          <a:p>
            <a:r>
              <a:rPr lang="en-US" sz="1200" b="1" dirty="0" err="1">
                <a:solidFill>
                  <a:srgbClr val="66351D"/>
                </a:solidFill>
                <a:latin typeface="Roboto" panose="02000000000000000000" pitchFamily="2" charset="0"/>
                <a:ea typeface="Roboto" panose="02000000000000000000" pitchFamily="2" charset="0"/>
                <a:cs typeface="Roboto" panose="02000000000000000000" pitchFamily="2" charset="0"/>
              </a:rPr>
              <a:t>Manitia</a:t>
            </a:r>
            <a:r>
              <a:rPr lang="en-US" sz="1200" b="1" dirty="0">
                <a:solidFill>
                  <a:srgbClr val="66351D"/>
                </a:solidFill>
                <a:latin typeface="Roboto" panose="02000000000000000000" pitchFamily="2" charset="0"/>
                <a:ea typeface="Roboto" panose="02000000000000000000" pitchFamily="2" charset="0"/>
                <a:cs typeface="Roboto" panose="02000000000000000000" pitchFamily="2" charset="0"/>
              </a:rPr>
              <a:t> Moultrie</a:t>
            </a:r>
          </a:p>
          <a:p>
            <a:r>
              <a:rPr lang="en-US" sz="1200" dirty="0">
                <a:solidFill>
                  <a:srgbClr val="66351D"/>
                </a:solidFill>
                <a:latin typeface="Roboto" panose="02000000000000000000" pitchFamily="2" charset="0"/>
                <a:ea typeface="Roboto" panose="02000000000000000000" pitchFamily="2" charset="0"/>
                <a:cs typeface="Roboto" panose="02000000000000000000" pitchFamily="2" charset="0"/>
              </a:rPr>
              <a:t>Principal</a:t>
            </a:r>
          </a:p>
          <a:p>
            <a:r>
              <a:rPr lang="en-US" sz="1200" dirty="0">
                <a:solidFill>
                  <a:srgbClr val="66351D"/>
                </a:solidFill>
                <a:latin typeface="Roboto" panose="02000000000000000000" pitchFamily="2" charset="0"/>
                <a:ea typeface="Roboto" panose="02000000000000000000" pitchFamily="2" charset="0"/>
                <a:cs typeface="Roboto" panose="02000000000000000000" pitchFamily="2" charset="0"/>
              </a:rPr>
              <a:t>Golder Associates</a:t>
            </a:r>
          </a:p>
          <a:p>
            <a:r>
              <a:rPr lang="en-US" sz="1200" b="1" dirty="0">
                <a:solidFill>
                  <a:srgbClr val="66351D"/>
                </a:solidFill>
                <a:latin typeface="Roboto" panose="02000000000000000000" pitchFamily="2" charset="0"/>
                <a:ea typeface="Roboto" panose="02000000000000000000" pitchFamily="2" charset="0"/>
                <a:cs typeface="Roboto" panose="02000000000000000000" pitchFamily="2" charset="0"/>
              </a:rPr>
              <a:t> </a:t>
            </a:r>
          </a:p>
          <a:p>
            <a:r>
              <a:rPr lang="en-US" sz="1200" b="1" dirty="0">
                <a:solidFill>
                  <a:srgbClr val="66351D"/>
                </a:solidFill>
                <a:latin typeface="Roboto" panose="02000000000000000000" pitchFamily="2" charset="0"/>
                <a:ea typeface="Roboto" panose="02000000000000000000" pitchFamily="2" charset="0"/>
                <a:cs typeface="Roboto" panose="02000000000000000000" pitchFamily="2" charset="0"/>
              </a:rPr>
              <a:t>Terri Lipsey Scott</a:t>
            </a:r>
          </a:p>
          <a:p>
            <a:r>
              <a:rPr lang="en-US" sz="1200" dirty="0">
                <a:solidFill>
                  <a:srgbClr val="66351D"/>
                </a:solidFill>
                <a:latin typeface="Roboto" panose="02000000000000000000" pitchFamily="2" charset="0"/>
                <a:ea typeface="Roboto" panose="02000000000000000000" pitchFamily="2" charset="0"/>
                <a:cs typeface="Roboto" panose="02000000000000000000" pitchFamily="2" charset="0"/>
              </a:rPr>
              <a:t>Executive Director</a:t>
            </a:r>
          </a:p>
          <a:p>
            <a:r>
              <a:rPr lang="en-US" sz="1200" dirty="0">
                <a:solidFill>
                  <a:srgbClr val="66351D"/>
                </a:solidFill>
                <a:latin typeface="Roboto" panose="02000000000000000000" pitchFamily="2" charset="0"/>
                <a:ea typeface="Roboto" panose="02000000000000000000" pitchFamily="2" charset="0"/>
                <a:cs typeface="Roboto" panose="02000000000000000000" pitchFamily="2" charset="0"/>
              </a:rPr>
              <a:t>The Woodson African American Museum of Florida</a:t>
            </a:r>
          </a:p>
          <a:p>
            <a:r>
              <a:rPr lang="en-US" sz="1200" dirty="0">
                <a:solidFill>
                  <a:srgbClr val="66351D"/>
                </a:solidFill>
                <a:latin typeface="Roboto" panose="02000000000000000000" pitchFamily="2" charset="0"/>
                <a:ea typeface="Roboto" panose="02000000000000000000" pitchFamily="2" charset="0"/>
                <a:cs typeface="Roboto" panose="02000000000000000000" pitchFamily="2" charset="0"/>
              </a:rPr>
              <a:t> </a:t>
            </a:r>
          </a:p>
          <a:p>
            <a:r>
              <a:rPr lang="en-US" sz="1200" b="1" dirty="0">
                <a:solidFill>
                  <a:srgbClr val="66351D"/>
                </a:solidFill>
                <a:latin typeface="Roboto" panose="02000000000000000000" pitchFamily="2" charset="0"/>
                <a:ea typeface="Roboto" panose="02000000000000000000" pitchFamily="2" charset="0"/>
                <a:cs typeface="Roboto" panose="02000000000000000000" pitchFamily="2" charset="0"/>
              </a:rPr>
              <a:t>Lorna Taylor</a:t>
            </a:r>
          </a:p>
          <a:p>
            <a:r>
              <a:rPr lang="en-US" sz="1200" dirty="0">
                <a:solidFill>
                  <a:srgbClr val="66351D"/>
                </a:solidFill>
                <a:latin typeface="Roboto" panose="02000000000000000000" pitchFamily="2" charset="0"/>
                <a:ea typeface="Roboto" panose="02000000000000000000" pitchFamily="2" charset="0"/>
                <a:cs typeface="Roboto" panose="02000000000000000000" pitchFamily="2" charset="0"/>
              </a:rPr>
              <a:t>President &amp; CEO</a:t>
            </a:r>
          </a:p>
          <a:p>
            <a:r>
              <a:rPr lang="en-US" sz="1200" dirty="0">
                <a:solidFill>
                  <a:srgbClr val="66351D"/>
                </a:solidFill>
                <a:latin typeface="Roboto" panose="02000000000000000000" pitchFamily="2" charset="0"/>
                <a:ea typeface="Roboto" panose="02000000000000000000" pitchFamily="2" charset="0"/>
                <a:cs typeface="Roboto" panose="02000000000000000000" pitchFamily="2" charset="0"/>
              </a:rPr>
              <a:t>Premier Eye Care</a:t>
            </a:r>
          </a:p>
          <a:p>
            <a:r>
              <a:rPr lang="en-US" sz="1200" b="1" dirty="0">
                <a:solidFill>
                  <a:srgbClr val="66351D"/>
                </a:solidFill>
                <a:latin typeface="Roboto" panose="02000000000000000000" pitchFamily="2" charset="0"/>
                <a:ea typeface="Roboto" panose="02000000000000000000" pitchFamily="2" charset="0"/>
                <a:cs typeface="Roboto" panose="02000000000000000000" pitchFamily="2" charset="0"/>
              </a:rPr>
              <a:t> </a:t>
            </a:r>
          </a:p>
        </p:txBody>
      </p:sp>
      <p:sp>
        <p:nvSpPr>
          <p:cNvPr id="10" name="object 6">
            <a:extLst>
              <a:ext uri="{FF2B5EF4-FFF2-40B4-BE49-F238E27FC236}">
                <a16:creationId xmlns:a16="http://schemas.microsoft.com/office/drawing/2014/main" id="{0D10CD44-0B85-489E-8E0C-4432950026AD}"/>
              </a:ext>
            </a:extLst>
          </p:cNvPr>
          <p:cNvSpPr txBox="1"/>
          <p:nvPr/>
        </p:nvSpPr>
        <p:spPr>
          <a:xfrm>
            <a:off x="5867400" y="2743200"/>
            <a:ext cx="4038600" cy="271869"/>
          </a:xfrm>
          <a:prstGeom prst="rect">
            <a:avLst/>
          </a:prstGeom>
        </p:spPr>
        <p:txBody>
          <a:bodyPr vert="horz" wrap="square" lIns="0" tIns="12700" rIns="0" bIns="0" rtlCol="0">
            <a:spAutoFit/>
          </a:bodyPr>
          <a:lstStyle/>
          <a:p>
            <a:pPr marL="12700">
              <a:lnSpc>
                <a:spcPct val="100000"/>
              </a:lnSpc>
              <a:spcBef>
                <a:spcPts val="100"/>
              </a:spcBef>
            </a:pPr>
            <a:r>
              <a:rPr sz="800" b="1" spc="5" dirty="0" smtClean="0">
                <a:solidFill>
                  <a:srgbClr val="231F20"/>
                </a:solidFill>
                <a:latin typeface="Roboto"/>
                <a:cs typeface="Roboto"/>
              </a:rPr>
              <a:t>Jason </a:t>
            </a:r>
            <a:r>
              <a:rPr sz="800" b="1" spc="5" dirty="0">
                <a:solidFill>
                  <a:srgbClr val="231F20"/>
                </a:solidFill>
                <a:latin typeface="Roboto"/>
                <a:cs typeface="Roboto"/>
              </a:rPr>
              <a:t>Jensen and Mario </a:t>
            </a:r>
            <a:r>
              <a:rPr sz="800" b="1" spc="5" dirty="0" smtClean="0">
                <a:solidFill>
                  <a:srgbClr val="231F20"/>
                </a:solidFill>
                <a:latin typeface="Roboto"/>
                <a:cs typeface="Roboto"/>
              </a:rPr>
              <a:t>Gooden</a:t>
            </a:r>
            <a:r>
              <a:rPr lang="en-US" sz="800" b="1" spc="5" dirty="0" smtClean="0">
                <a:solidFill>
                  <a:srgbClr val="231F20"/>
                </a:solidFill>
                <a:latin typeface="Roboto"/>
                <a:cs typeface="Roboto"/>
              </a:rPr>
              <a:t> leading community discussions on The Woodson</a:t>
            </a:r>
            <a:r>
              <a:rPr sz="800" b="1" spc="5" dirty="0" smtClean="0">
                <a:solidFill>
                  <a:srgbClr val="231F20"/>
                </a:solidFill>
                <a:latin typeface="Roboto"/>
                <a:cs typeface="Roboto"/>
              </a:rPr>
              <a:t>. </a:t>
            </a:r>
            <a:endParaRPr lang="en-US" sz="800" b="1" spc="5" dirty="0" smtClean="0">
              <a:solidFill>
                <a:srgbClr val="231F20"/>
              </a:solidFill>
              <a:latin typeface="Roboto"/>
              <a:cs typeface="Roboto"/>
            </a:endParaRPr>
          </a:p>
          <a:p>
            <a:pPr marL="12700">
              <a:lnSpc>
                <a:spcPct val="100000"/>
              </a:lnSpc>
              <a:spcBef>
                <a:spcPts val="100"/>
              </a:spcBef>
            </a:pPr>
            <a:r>
              <a:rPr sz="800" spc="5" dirty="0" smtClean="0">
                <a:solidFill>
                  <a:srgbClr val="231F20"/>
                </a:solidFill>
                <a:latin typeface="Roboto"/>
                <a:cs typeface="Roboto"/>
              </a:rPr>
              <a:t>Photo </a:t>
            </a:r>
            <a:r>
              <a:rPr sz="800" spc="10" dirty="0">
                <a:solidFill>
                  <a:srgbClr val="231F20"/>
                </a:solidFill>
                <a:latin typeface="Roboto"/>
                <a:cs typeface="Roboto"/>
              </a:rPr>
              <a:t>credit:</a:t>
            </a:r>
            <a:r>
              <a:rPr sz="800" spc="5" dirty="0">
                <a:solidFill>
                  <a:srgbClr val="231F20"/>
                </a:solidFill>
                <a:latin typeface="Roboto"/>
                <a:cs typeface="Roboto"/>
              </a:rPr>
              <a:t> The</a:t>
            </a:r>
            <a:r>
              <a:rPr sz="800" spc="10" dirty="0">
                <a:solidFill>
                  <a:srgbClr val="231F20"/>
                </a:solidFill>
                <a:latin typeface="Roboto"/>
                <a:cs typeface="Roboto"/>
              </a:rPr>
              <a:t> </a:t>
            </a:r>
            <a:r>
              <a:rPr sz="800" spc="5" dirty="0">
                <a:solidFill>
                  <a:srgbClr val="231F20"/>
                </a:solidFill>
                <a:latin typeface="Roboto"/>
                <a:cs typeface="Roboto"/>
              </a:rPr>
              <a:t>Weekly Challenger</a:t>
            </a:r>
            <a:endParaRPr sz="800" dirty="0">
              <a:latin typeface="Roboto"/>
              <a:cs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304800" y="531118"/>
            <a:ext cx="9448800" cy="5273238"/>
          </a:xfrm>
          <a:prstGeom prst="rect">
            <a:avLst/>
          </a:prstGeom>
        </p:spPr>
        <p:txBody>
          <a:bodyPr vert="horz" wrap="square" lIns="0" tIns="12700" rIns="0" bIns="0" rtlCol="0">
            <a:spAutoFit/>
          </a:bodyPr>
          <a:lstStyle/>
          <a:p>
            <a:pPr marL="184150" marR="5080" indent="-171450" algn="just">
              <a:spcBef>
                <a:spcPts val="100"/>
              </a:spcBef>
              <a:buFont typeface="Arial" panose="020B0604020202020204" pitchFamily="34" charset="0"/>
              <a:buChar char="•"/>
            </a:pPr>
            <a:r>
              <a:rPr lang="en-US" sz="1400" dirty="0">
                <a:solidFill>
                  <a:srgbClr val="231F20"/>
                </a:solidFill>
                <a:latin typeface="Roboto"/>
                <a:cs typeface="Roboto"/>
              </a:rPr>
              <a:t>Serving </a:t>
            </a:r>
            <a:r>
              <a:rPr lang="en-US" sz="1400" spc="-10" dirty="0">
                <a:solidFill>
                  <a:srgbClr val="231F20"/>
                </a:solidFill>
                <a:latin typeface="Roboto"/>
                <a:cs typeface="Roboto"/>
              </a:rPr>
              <a:t>as </a:t>
            </a:r>
            <a:r>
              <a:rPr lang="en-US" sz="1400" dirty="0">
                <a:solidFill>
                  <a:srgbClr val="231F20"/>
                </a:solidFill>
                <a:latin typeface="Roboto"/>
                <a:cs typeface="Roboto"/>
              </a:rPr>
              <a:t>a </a:t>
            </a:r>
            <a:r>
              <a:rPr lang="en-US" sz="1400" spc="-5" dirty="0">
                <a:solidFill>
                  <a:srgbClr val="231F20"/>
                </a:solidFill>
                <a:latin typeface="Roboto"/>
                <a:cs typeface="Roboto"/>
              </a:rPr>
              <a:t>bridge and </a:t>
            </a:r>
            <a:r>
              <a:rPr lang="en-US" sz="1400" spc="-15" dirty="0">
                <a:solidFill>
                  <a:srgbClr val="231F20"/>
                </a:solidFill>
                <a:latin typeface="Roboto"/>
                <a:cs typeface="Roboto"/>
              </a:rPr>
              <a:t>gateway </a:t>
            </a:r>
            <a:r>
              <a:rPr lang="en-US" sz="1400" spc="-10" dirty="0">
                <a:solidFill>
                  <a:srgbClr val="231F20"/>
                </a:solidFill>
                <a:latin typeface="Roboto"/>
                <a:cs typeface="Roboto"/>
              </a:rPr>
              <a:t>for safe, </a:t>
            </a:r>
            <a:r>
              <a:rPr lang="en-US" sz="1400" spc="-5" dirty="0">
                <a:solidFill>
                  <a:srgbClr val="231F20"/>
                </a:solidFill>
                <a:latin typeface="Roboto"/>
                <a:cs typeface="Roboto"/>
              </a:rPr>
              <a:t>constructive, and </a:t>
            </a:r>
            <a:r>
              <a:rPr lang="en-US" sz="1400" dirty="0">
                <a:solidFill>
                  <a:srgbClr val="231F20"/>
                </a:solidFill>
                <a:latin typeface="Roboto"/>
                <a:cs typeface="Roboto"/>
              </a:rPr>
              <a:t> </a:t>
            </a:r>
            <a:r>
              <a:rPr lang="en-US" sz="1400" spc="-10" dirty="0">
                <a:solidFill>
                  <a:srgbClr val="231F20"/>
                </a:solidFill>
                <a:latin typeface="Roboto"/>
                <a:cs typeface="Roboto"/>
              </a:rPr>
              <a:t>meaningful discussions </a:t>
            </a:r>
            <a:r>
              <a:rPr lang="en-US" sz="1400" spc="-5" dirty="0">
                <a:solidFill>
                  <a:srgbClr val="231F20"/>
                </a:solidFill>
                <a:latin typeface="Roboto"/>
                <a:cs typeface="Roboto"/>
              </a:rPr>
              <a:t>regarding </a:t>
            </a:r>
            <a:r>
              <a:rPr lang="en-US" sz="1400" spc="-10" dirty="0">
                <a:solidFill>
                  <a:srgbClr val="231F20"/>
                </a:solidFill>
                <a:latin typeface="Roboto"/>
                <a:cs typeface="Roboto"/>
              </a:rPr>
              <a:t>history, </a:t>
            </a:r>
            <a:r>
              <a:rPr lang="en-US" sz="1400" spc="-5" dirty="0">
                <a:solidFill>
                  <a:srgbClr val="231F20"/>
                </a:solidFill>
                <a:latin typeface="Roboto"/>
                <a:cs typeface="Roboto"/>
              </a:rPr>
              <a:t>culture, race, </a:t>
            </a:r>
            <a:r>
              <a:rPr lang="en-US" sz="1400" dirty="0">
                <a:solidFill>
                  <a:srgbClr val="231F20"/>
                </a:solidFill>
                <a:latin typeface="Roboto"/>
                <a:cs typeface="Roboto"/>
              </a:rPr>
              <a:t>equity </a:t>
            </a:r>
            <a:r>
              <a:rPr lang="en-US" sz="1400" spc="-5" dirty="0">
                <a:solidFill>
                  <a:srgbClr val="231F20"/>
                </a:solidFill>
                <a:latin typeface="Roboto"/>
                <a:cs typeface="Roboto"/>
              </a:rPr>
              <a:t>and empowerment, </a:t>
            </a:r>
            <a:r>
              <a:rPr lang="en-US" sz="1400" dirty="0">
                <a:solidFill>
                  <a:srgbClr val="231F20"/>
                </a:solidFill>
                <a:latin typeface="Roboto"/>
                <a:cs typeface="Roboto"/>
              </a:rPr>
              <a:t>The </a:t>
            </a:r>
            <a:r>
              <a:rPr lang="en-US" sz="1400" spc="-10" dirty="0">
                <a:solidFill>
                  <a:srgbClr val="231F20"/>
                </a:solidFill>
                <a:latin typeface="Roboto"/>
                <a:cs typeface="Roboto"/>
              </a:rPr>
              <a:t>Woodson </a:t>
            </a:r>
            <a:r>
              <a:rPr lang="en-US" sz="1400" spc="-5" dirty="0">
                <a:solidFill>
                  <a:srgbClr val="231F20"/>
                </a:solidFill>
                <a:latin typeface="Roboto"/>
                <a:cs typeface="Roboto"/>
              </a:rPr>
              <a:t>brings </a:t>
            </a:r>
            <a:r>
              <a:rPr lang="en-US" sz="1400" spc="-10" dirty="0">
                <a:solidFill>
                  <a:srgbClr val="231F20"/>
                </a:solidFill>
                <a:latin typeface="Roboto"/>
                <a:cs typeface="Roboto"/>
              </a:rPr>
              <a:t>individuals </a:t>
            </a:r>
            <a:r>
              <a:rPr lang="en-US" sz="1400" spc="-5" dirty="0">
                <a:solidFill>
                  <a:srgbClr val="231F20"/>
                </a:solidFill>
                <a:latin typeface="Roboto"/>
                <a:cs typeface="Roboto"/>
              </a:rPr>
              <a:t>together </a:t>
            </a:r>
            <a:r>
              <a:rPr lang="en-US" sz="1400" spc="-285" dirty="0">
                <a:solidFill>
                  <a:srgbClr val="231F20"/>
                </a:solidFill>
                <a:latin typeface="Roboto"/>
                <a:cs typeface="Roboto"/>
              </a:rPr>
              <a:t> </a:t>
            </a:r>
            <a:r>
              <a:rPr lang="en-US" sz="1400" spc="-10" dirty="0">
                <a:solidFill>
                  <a:srgbClr val="231F20"/>
                </a:solidFill>
                <a:latin typeface="Roboto"/>
                <a:cs typeface="Roboto"/>
              </a:rPr>
              <a:t>from all </a:t>
            </a:r>
            <a:r>
              <a:rPr lang="en-US" sz="1400" spc="-15" dirty="0">
                <a:solidFill>
                  <a:srgbClr val="231F20"/>
                </a:solidFill>
                <a:latin typeface="Roboto"/>
                <a:cs typeface="Roboto"/>
              </a:rPr>
              <a:t>walks </a:t>
            </a:r>
            <a:r>
              <a:rPr lang="en-US" sz="1400" spc="-10" dirty="0">
                <a:solidFill>
                  <a:srgbClr val="231F20"/>
                </a:solidFill>
                <a:latin typeface="Roboto"/>
                <a:cs typeface="Roboto"/>
              </a:rPr>
              <a:t>of </a:t>
            </a:r>
            <a:r>
              <a:rPr lang="en-US" sz="1400" spc="-15" dirty="0">
                <a:solidFill>
                  <a:srgbClr val="231F20"/>
                </a:solidFill>
                <a:latin typeface="Roboto"/>
                <a:cs typeface="Roboto"/>
              </a:rPr>
              <a:t>life to </a:t>
            </a:r>
            <a:r>
              <a:rPr lang="en-US" sz="1400" spc="-10" dirty="0">
                <a:solidFill>
                  <a:srgbClr val="231F20"/>
                </a:solidFill>
                <a:latin typeface="Roboto"/>
                <a:cs typeface="Roboto"/>
              </a:rPr>
              <a:t>inspire </a:t>
            </a:r>
            <a:r>
              <a:rPr lang="en-US" sz="1400" spc="-5" dirty="0">
                <a:solidFill>
                  <a:srgbClr val="231F20"/>
                </a:solidFill>
                <a:latin typeface="Roboto"/>
                <a:cs typeface="Roboto"/>
              </a:rPr>
              <a:t>and enlighten </a:t>
            </a:r>
            <a:r>
              <a:rPr lang="en-US" sz="1400" spc="-10" dirty="0">
                <a:solidFill>
                  <a:srgbClr val="231F20"/>
                </a:solidFill>
                <a:latin typeface="Roboto"/>
                <a:cs typeface="Roboto"/>
              </a:rPr>
              <a:t>those </a:t>
            </a:r>
            <a:r>
              <a:rPr lang="en-US" sz="1400" spc="-5" dirty="0">
                <a:solidFill>
                  <a:srgbClr val="231F20"/>
                </a:solidFill>
                <a:latin typeface="Roboto"/>
                <a:cs typeface="Roboto"/>
              </a:rPr>
              <a:t>who seek </a:t>
            </a:r>
            <a:r>
              <a:rPr lang="en-US" sz="1400" spc="-15" dirty="0">
                <a:solidFill>
                  <a:srgbClr val="231F20"/>
                </a:solidFill>
                <a:latin typeface="Roboto"/>
                <a:cs typeface="Roboto"/>
              </a:rPr>
              <a:t>to </a:t>
            </a:r>
            <a:r>
              <a:rPr lang="en-US" sz="1400" spc="-5" dirty="0">
                <a:solidFill>
                  <a:srgbClr val="231F20"/>
                </a:solidFill>
                <a:latin typeface="Roboto"/>
                <a:cs typeface="Roboto"/>
              </a:rPr>
              <a:t>learn more about the rich </a:t>
            </a:r>
            <a:r>
              <a:rPr lang="en-US" sz="1400" spc="-10" dirty="0">
                <a:solidFill>
                  <a:srgbClr val="231F20"/>
                </a:solidFill>
                <a:latin typeface="Roboto"/>
                <a:cs typeface="Roboto"/>
              </a:rPr>
              <a:t>untold </a:t>
            </a:r>
            <a:r>
              <a:rPr lang="en-US" sz="1400" spc="-5" dirty="0">
                <a:solidFill>
                  <a:srgbClr val="231F20"/>
                </a:solidFill>
                <a:latin typeface="Roboto"/>
                <a:cs typeface="Roboto"/>
              </a:rPr>
              <a:t>or rarely celebrated </a:t>
            </a:r>
            <a:r>
              <a:rPr lang="en-US" sz="1400" spc="-10" dirty="0">
                <a:solidFill>
                  <a:srgbClr val="231F20"/>
                </a:solidFill>
                <a:latin typeface="Roboto"/>
                <a:cs typeface="Roboto"/>
              </a:rPr>
              <a:t>stories </a:t>
            </a:r>
            <a:r>
              <a:rPr lang="en-US" sz="1400" spc="-5" dirty="0">
                <a:solidFill>
                  <a:srgbClr val="231F20"/>
                </a:solidFill>
                <a:latin typeface="Roboto"/>
                <a:cs typeface="Roboto"/>
              </a:rPr>
              <a:t> and contributions </a:t>
            </a:r>
            <a:r>
              <a:rPr lang="en-US" sz="1400" spc="-10" dirty="0">
                <a:solidFill>
                  <a:srgbClr val="231F20"/>
                </a:solidFill>
                <a:latin typeface="Roboto"/>
                <a:cs typeface="Roboto"/>
              </a:rPr>
              <a:t>of</a:t>
            </a:r>
            <a:r>
              <a:rPr lang="en-US" sz="1400" dirty="0">
                <a:solidFill>
                  <a:srgbClr val="231F20"/>
                </a:solidFill>
                <a:latin typeface="Roboto"/>
                <a:cs typeface="Roboto"/>
              </a:rPr>
              <a:t> </a:t>
            </a:r>
            <a:r>
              <a:rPr lang="en-US" sz="1400" spc="-10" dirty="0">
                <a:solidFill>
                  <a:srgbClr val="231F20"/>
                </a:solidFill>
                <a:latin typeface="Roboto"/>
                <a:cs typeface="Roboto"/>
              </a:rPr>
              <a:t>African</a:t>
            </a:r>
            <a:r>
              <a:rPr lang="en-US" sz="1400" dirty="0">
                <a:solidFill>
                  <a:srgbClr val="231F20"/>
                </a:solidFill>
                <a:latin typeface="Roboto"/>
                <a:cs typeface="Roboto"/>
              </a:rPr>
              <a:t> </a:t>
            </a:r>
            <a:r>
              <a:rPr lang="en-US" sz="1400" spc="-5" dirty="0">
                <a:solidFill>
                  <a:srgbClr val="231F20"/>
                </a:solidFill>
                <a:latin typeface="Roboto"/>
                <a:cs typeface="Roboto"/>
              </a:rPr>
              <a:t>Americans.</a:t>
            </a:r>
          </a:p>
          <a:p>
            <a:pPr marL="184150" marR="5080" indent="-171450" algn="just">
              <a:spcBef>
                <a:spcPts val="100"/>
              </a:spcBef>
              <a:buFont typeface="Arial" panose="020B0604020202020204" pitchFamily="34" charset="0"/>
              <a:buChar char="•"/>
            </a:pPr>
            <a:endParaRPr lang="en-US" sz="1400" dirty="0">
              <a:latin typeface="Roboto"/>
              <a:cs typeface="Roboto"/>
            </a:endParaRPr>
          </a:p>
          <a:p>
            <a:pPr marL="184150" marR="5080" indent="-171450" algn="just">
              <a:spcBef>
                <a:spcPts val="100"/>
              </a:spcBef>
              <a:buFont typeface="Arial" panose="020B0604020202020204" pitchFamily="34" charset="0"/>
              <a:buChar char="•"/>
            </a:pPr>
            <a:r>
              <a:rPr lang="en-US" sz="1400" dirty="0">
                <a:solidFill>
                  <a:srgbClr val="231F20"/>
                </a:solidFill>
                <a:latin typeface="Roboto"/>
                <a:cs typeface="Roboto"/>
              </a:rPr>
              <a:t>The </a:t>
            </a:r>
            <a:r>
              <a:rPr lang="en-US" sz="1400" spc="-20" dirty="0">
                <a:solidFill>
                  <a:srgbClr val="231F20"/>
                </a:solidFill>
                <a:latin typeface="Roboto"/>
                <a:cs typeface="Roboto"/>
              </a:rPr>
              <a:t>Woodson’s </a:t>
            </a:r>
            <a:r>
              <a:rPr lang="en-US" sz="1400" spc="-5" dirty="0">
                <a:solidFill>
                  <a:srgbClr val="231F20"/>
                </a:solidFill>
                <a:latin typeface="Roboto"/>
                <a:cs typeface="Roboto"/>
              </a:rPr>
              <a:t>programming includes popular and </a:t>
            </a:r>
            <a:r>
              <a:rPr lang="en-US" sz="1400" dirty="0">
                <a:solidFill>
                  <a:srgbClr val="231F20"/>
                </a:solidFill>
                <a:latin typeface="Roboto"/>
                <a:cs typeface="Roboto"/>
              </a:rPr>
              <a:t>well-curated </a:t>
            </a:r>
            <a:r>
              <a:rPr lang="en-US" sz="1400" spc="-5" dirty="0">
                <a:solidFill>
                  <a:srgbClr val="231F20"/>
                </a:solidFill>
                <a:latin typeface="Roboto"/>
                <a:cs typeface="Roboto"/>
              </a:rPr>
              <a:t>programs, </a:t>
            </a:r>
            <a:r>
              <a:rPr lang="en-US" sz="1400" spc="-10" dirty="0">
                <a:solidFill>
                  <a:srgbClr val="231F20"/>
                </a:solidFill>
                <a:latin typeface="Roboto"/>
                <a:cs typeface="Roboto"/>
              </a:rPr>
              <a:t>exhibits </a:t>
            </a:r>
            <a:r>
              <a:rPr lang="en-US" sz="1400" spc="-5" dirty="0">
                <a:solidFill>
                  <a:srgbClr val="231F20"/>
                </a:solidFill>
                <a:latin typeface="Roboto"/>
                <a:cs typeface="Roboto"/>
              </a:rPr>
              <a:t>and </a:t>
            </a:r>
            <a:r>
              <a:rPr lang="en-US" sz="1400" spc="-10" dirty="0">
                <a:solidFill>
                  <a:srgbClr val="231F20"/>
                </a:solidFill>
                <a:latin typeface="Roboto"/>
                <a:cs typeface="Roboto"/>
              </a:rPr>
              <a:t>events.</a:t>
            </a:r>
            <a:r>
              <a:rPr lang="en-US" sz="1400" spc="-5" dirty="0">
                <a:solidFill>
                  <a:srgbClr val="231F20"/>
                </a:solidFill>
                <a:latin typeface="Roboto"/>
                <a:cs typeface="Roboto"/>
              </a:rPr>
              <a:t> </a:t>
            </a:r>
            <a:r>
              <a:rPr lang="en-US" sz="1400" dirty="0">
                <a:solidFill>
                  <a:srgbClr val="231F20"/>
                </a:solidFill>
                <a:latin typeface="Roboto"/>
                <a:cs typeface="Roboto"/>
              </a:rPr>
              <a:t>The </a:t>
            </a:r>
            <a:r>
              <a:rPr lang="en-US" sz="1400" spc="-5" dirty="0">
                <a:solidFill>
                  <a:srgbClr val="231F20"/>
                </a:solidFill>
                <a:latin typeface="Roboto"/>
                <a:cs typeface="Roboto"/>
              </a:rPr>
              <a:t>space is </a:t>
            </a:r>
            <a:r>
              <a:rPr lang="en-US" sz="1400" spc="-10" dirty="0">
                <a:solidFill>
                  <a:srgbClr val="231F20"/>
                </a:solidFill>
                <a:latin typeface="Roboto"/>
                <a:cs typeface="Roboto"/>
              </a:rPr>
              <a:t>consistently </a:t>
            </a:r>
            <a:r>
              <a:rPr lang="en-US" sz="1400" spc="-5" dirty="0">
                <a:solidFill>
                  <a:srgbClr val="231F20"/>
                </a:solidFill>
                <a:latin typeface="Roboto"/>
                <a:cs typeface="Roboto"/>
              </a:rPr>
              <a:t> </a:t>
            </a:r>
            <a:r>
              <a:rPr lang="en-US" sz="1400" spc="-10" dirty="0">
                <a:solidFill>
                  <a:srgbClr val="231F20"/>
                </a:solidFill>
                <a:latin typeface="Roboto"/>
                <a:cs typeface="Roboto"/>
              </a:rPr>
              <a:t>filled </a:t>
            </a:r>
            <a:r>
              <a:rPr lang="en-US" sz="1400" spc="-15" dirty="0">
                <a:solidFill>
                  <a:srgbClr val="231F20"/>
                </a:solidFill>
                <a:latin typeface="Roboto"/>
                <a:cs typeface="Roboto"/>
              </a:rPr>
              <a:t>to </a:t>
            </a:r>
            <a:r>
              <a:rPr lang="en-US" sz="1400" spc="-5" dirty="0">
                <a:solidFill>
                  <a:srgbClr val="231F20"/>
                </a:solidFill>
                <a:latin typeface="Roboto"/>
                <a:cs typeface="Roboto"/>
              </a:rPr>
              <a:t>capacity </a:t>
            </a:r>
            <a:r>
              <a:rPr lang="en-US" sz="1400" spc="-10" dirty="0">
                <a:solidFill>
                  <a:srgbClr val="231F20"/>
                </a:solidFill>
                <a:latin typeface="Roboto"/>
                <a:cs typeface="Roboto"/>
              </a:rPr>
              <a:t>for </a:t>
            </a:r>
            <a:r>
              <a:rPr lang="en-US" sz="1400" dirty="0">
                <a:solidFill>
                  <a:srgbClr val="231F20"/>
                </a:solidFill>
                <a:latin typeface="Roboto"/>
                <a:cs typeface="Roboto"/>
              </a:rPr>
              <a:t>concerts, </a:t>
            </a:r>
            <a:r>
              <a:rPr lang="en-US" sz="1400" spc="-5" dirty="0">
                <a:solidFill>
                  <a:srgbClr val="231F20"/>
                </a:solidFill>
                <a:latin typeface="Roboto"/>
                <a:cs typeface="Roboto"/>
              </a:rPr>
              <a:t>book </a:t>
            </a:r>
            <a:r>
              <a:rPr lang="en-US" sz="1400" spc="-10" dirty="0">
                <a:solidFill>
                  <a:srgbClr val="231F20"/>
                </a:solidFill>
                <a:latin typeface="Roboto"/>
                <a:cs typeface="Roboto"/>
              </a:rPr>
              <a:t>readings, discussions, </a:t>
            </a:r>
            <a:r>
              <a:rPr lang="en-US" sz="1400" spc="-5" dirty="0">
                <a:solidFill>
                  <a:srgbClr val="231F20"/>
                </a:solidFill>
                <a:latin typeface="Roboto"/>
                <a:cs typeface="Roboto"/>
              </a:rPr>
              <a:t>and other cultural encounters.</a:t>
            </a:r>
            <a:r>
              <a:rPr lang="en-US" sz="1400" dirty="0">
                <a:solidFill>
                  <a:srgbClr val="231F20"/>
                </a:solidFill>
                <a:latin typeface="Roboto"/>
                <a:cs typeface="Roboto"/>
              </a:rPr>
              <a:t> </a:t>
            </a:r>
            <a:r>
              <a:rPr lang="en-US" sz="1400" spc="-5" dirty="0">
                <a:solidFill>
                  <a:srgbClr val="231F20"/>
                </a:solidFill>
                <a:latin typeface="Roboto"/>
                <a:cs typeface="Roboto"/>
              </a:rPr>
              <a:t>Because the building </a:t>
            </a:r>
            <a:r>
              <a:rPr lang="en-US" sz="1400" spc="-15" dirty="0">
                <a:solidFill>
                  <a:srgbClr val="231F20"/>
                </a:solidFill>
                <a:latin typeface="Roboto"/>
                <a:cs typeface="Roboto"/>
              </a:rPr>
              <a:t>was </a:t>
            </a:r>
            <a:r>
              <a:rPr lang="en-US" sz="1400" spc="-5" dirty="0">
                <a:solidFill>
                  <a:srgbClr val="231F20"/>
                </a:solidFill>
                <a:latin typeface="Roboto"/>
                <a:cs typeface="Roboto"/>
              </a:rPr>
              <a:t>not </a:t>
            </a:r>
            <a:r>
              <a:rPr lang="en-US" sz="1400" dirty="0">
                <a:solidFill>
                  <a:srgbClr val="231F20"/>
                </a:solidFill>
                <a:latin typeface="Roboto"/>
                <a:cs typeface="Roboto"/>
              </a:rPr>
              <a:t> </a:t>
            </a:r>
            <a:r>
              <a:rPr lang="en-US" sz="1400" spc="-5" dirty="0">
                <a:solidFill>
                  <a:srgbClr val="231F20"/>
                </a:solidFill>
                <a:latin typeface="Roboto"/>
                <a:cs typeface="Roboto"/>
              </a:rPr>
              <a:t>constructed </a:t>
            </a:r>
            <a:r>
              <a:rPr lang="en-US" sz="1400" spc="-15" dirty="0">
                <a:solidFill>
                  <a:srgbClr val="231F20"/>
                </a:solidFill>
                <a:latin typeface="Roboto"/>
                <a:cs typeface="Roboto"/>
              </a:rPr>
              <a:t>to </a:t>
            </a:r>
            <a:r>
              <a:rPr lang="en-US" sz="1400" dirty="0">
                <a:solidFill>
                  <a:srgbClr val="231F20"/>
                </a:solidFill>
                <a:latin typeface="Roboto"/>
                <a:cs typeface="Roboto"/>
              </a:rPr>
              <a:t>serve </a:t>
            </a:r>
            <a:r>
              <a:rPr lang="en-US" sz="1400" spc="-10" dirty="0">
                <a:solidFill>
                  <a:srgbClr val="231F20"/>
                </a:solidFill>
                <a:latin typeface="Roboto"/>
                <a:cs typeface="Roboto"/>
              </a:rPr>
              <a:t>as </a:t>
            </a:r>
            <a:r>
              <a:rPr lang="en-US" sz="1400" dirty="0">
                <a:solidFill>
                  <a:srgbClr val="231F20"/>
                </a:solidFill>
                <a:latin typeface="Roboto"/>
                <a:cs typeface="Roboto"/>
              </a:rPr>
              <a:t>a </a:t>
            </a:r>
            <a:r>
              <a:rPr lang="en-US" sz="1400" spc="-5" dirty="0">
                <a:solidFill>
                  <a:srgbClr val="231F20"/>
                </a:solidFill>
                <a:latin typeface="Roboto"/>
                <a:cs typeface="Roboto"/>
              </a:rPr>
              <a:t>museum, there are </a:t>
            </a:r>
            <a:r>
              <a:rPr lang="en-US" sz="1400" spc="-10" dirty="0">
                <a:solidFill>
                  <a:srgbClr val="231F20"/>
                </a:solidFill>
                <a:latin typeface="Roboto"/>
                <a:cs typeface="Roboto"/>
              </a:rPr>
              <a:t>limitations </a:t>
            </a:r>
            <a:r>
              <a:rPr lang="en-US" sz="1400" spc="-5" dirty="0">
                <a:solidFill>
                  <a:srgbClr val="231F20"/>
                </a:solidFill>
                <a:latin typeface="Roboto"/>
                <a:cs typeface="Roboto"/>
              </a:rPr>
              <a:t>in </a:t>
            </a:r>
            <a:r>
              <a:rPr lang="en-US" sz="1400" spc="-10" dirty="0">
                <a:solidFill>
                  <a:srgbClr val="231F20"/>
                </a:solidFill>
                <a:latin typeface="Roboto"/>
                <a:cs typeface="Roboto"/>
              </a:rPr>
              <a:t>housing </a:t>
            </a:r>
            <a:r>
              <a:rPr lang="en-US" sz="1400" spc="-5" dirty="0">
                <a:solidFill>
                  <a:srgbClr val="231F20"/>
                </a:solidFill>
                <a:latin typeface="Roboto"/>
                <a:cs typeface="Roboto"/>
              </a:rPr>
              <a:t>and </a:t>
            </a:r>
            <a:r>
              <a:rPr lang="en-US" sz="1400" spc="-10" dirty="0">
                <a:solidFill>
                  <a:srgbClr val="231F20"/>
                </a:solidFill>
                <a:latin typeface="Roboto"/>
                <a:cs typeface="Roboto"/>
              </a:rPr>
              <a:t>exhibiting </a:t>
            </a:r>
            <a:r>
              <a:rPr lang="en-US" sz="1400" spc="-5" dirty="0">
                <a:solidFill>
                  <a:srgbClr val="231F20"/>
                </a:solidFill>
                <a:latin typeface="Roboto"/>
                <a:cs typeface="Roboto"/>
              </a:rPr>
              <a:t>collections because </a:t>
            </a:r>
            <a:r>
              <a:rPr lang="en-US" sz="1400" dirty="0">
                <a:solidFill>
                  <a:srgbClr val="231F20"/>
                </a:solidFill>
                <a:latin typeface="Roboto"/>
                <a:cs typeface="Roboto"/>
              </a:rPr>
              <a:t>it </a:t>
            </a:r>
            <a:r>
              <a:rPr lang="en-US" sz="1400" spc="-5" dirty="0">
                <a:solidFill>
                  <a:srgbClr val="231F20"/>
                </a:solidFill>
                <a:latin typeface="Roboto"/>
                <a:cs typeface="Roboto"/>
              </a:rPr>
              <a:t>does not </a:t>
            </a:r>
            <a:r>
              <a:rPr lang="en-US" sz="1400" dirty="0">
                <a:solidFill>
                  <a:srgbClr val="231F20"/>
                </a:solidFill>
                <a:latin typeface="Roboto"/>
                <a:cs typeface="Roboto"/>
              </a:rPr>
              <a:t>meet </a:t>
            </a:r>
            <a:r>
              <a:rPr lang="en-US" sz="1400" spc="5" dirty="0">
                <a:solidFill>
                  <a:srgbClr val="231F20"/>
                </a:solidFill>
                <a:latin typeface="Roboto"/>
                <a:cs typeface="Roboto"/>
              </a:rPr>
              <a:t> </a:t>
            </a:r>
            <a:r>
              <a:rPr lang="en-US" sz="1400" dirty="0">
                <a:solidFill>
                  <a:srgbClr val="231F20"/>
                </a:solidFill>
                <a:latin typeface="Roboto"/>
                <a:cs typeface="Roboto"/>
              </a:rPr>
              <a:t>necessary </a:t>
            </a:r>
            <a:r>
              <a:rPr lang="en-US" sz="1400" spc="-5" dirty="0">
                <a:solidFill>
                  <a:srgbClr val="231F20"/>
                </a:solidFill>
                <a:latin typeface="Roboto"/>
                <a:cs typeface="Roboto"/>
              </a:rPr>
              <a:t>standards such </a:t>
            </a:r>
            <a:r>
              <a:rPr lang="en-US" sz="1400" spc="-10" dirty="0">
                <a:solidFill>
                  <a:srgbClr val="231F20"/>
                </a:solidFill>
                <a:latin typeface="Roboto"/>
                <a:cs typeface="Roboto"/>
              </a:rPr>
              <a:t>as </a:t>
            </a:r>
            <a:r>
              <a:rPr lang="en-US" sz="1400" spc="-5" dirty="0">
                <a:solidFill>
                  <a:srgbClr val="231F20"/>
                </a:solidFill>
                <a:latin typeface="Roboto"/>
                <a:cs typeface="Roboto"/>
              </a:rPr>
              <a:t>security, </a:t>
            </a:r>
            <a:r>
              <a:rPr lang="en-US" sz="1400" spc="-25" dirty="0">
                <a:solidFill>
                  <a:srgbClr val="231F20"/>
                </a:solidFill>
                <a:latin typeface="Roboto"/>
                <a:cs typeface="Roboto"/>
              </a:rPr>
              <a:t>UV, </a:t>
            </a:r>
            <a:r>
              <a:rPr lang="en-US" sz="1400" spc="-5" dirty="0">
                <a:solidFill>
                  <a:srgbClr val="231F20"/>
                </a:solidFill>
                <a:latin typeface="Roboto"/>
                <a:cs typeface="Roboto"/>
              </a:rPr>
              <a:t>and humidity requirements.</a:t>
            </a:r>
            <a:r>
              <a:rPr lang="en-US" sz="1400" dirty="0">
                <a:solidFill>
                  <a:srgbClr val="231F20"/>
                </a:solidFill>
                <a:latin typeface="Roboto"/>
                <a:cs typeface="Roboto"/>
              </a:rPr>
              <a:t> </a:t>
            </a:r>
          </a:p>
          <a:p>
            <a:pPr marL="184150" marR="5080" indent="-171450" algn="just">
              <a:spcBef>
                <a:spcPts val="100"/>
              </a:spcBef>
              <a:buFont typeface="Arial" panose="020B0604020202020204" pitchFamily="34" charset="0"/>
              <a:buChar char="•"/>
            </a:pPr>
            <a:endParaRPr lang="en-US" sz="1400" dirty="0">
              <a:latin typeface="Roboto"/>
              <a:cs typeface="Roboto"/>
            </a:endParaRPr>
          </a:p>
          <a:p>
            <a:pPr marL="184150" marR="5080" indent="-171450" algn="just">
              <a:lnSpc>
                <a:spcPct val="100000"/>
              </a:lnSpc>
              <a:spcBef>
                <a:spcPts val="100"/>
              </a:spcBef>
              <a:buFont typeface="Arial" panose="020B0604020202020204" pitchFamily="34" charset="0"/>
              <a:buChar char="•"/>
            </a:pPr>
            <a:r>
              <a:rPr sz="1400" dirty="0">
                <a:solidFill>
                  <a:srgbClr val="231F20"/>
                </a:solidFill>
                <a:latin typeface="Roboto"/>
                <a:cs typeface="Roboto"/>
              </a:rPr>
              <a:t>The </a:t>
            </a:r>
            <a:r>
              <a:rPr sz="1400" spc="-20" dirty="0">
                <a:solidFill>
                  <a:srgbClr val="231F20"/>
                </a:solidFill>
                <a:latin typeface="Roboto"/>
                <a:cs typeface="Roboto"/>
              </a:rPr>
              <a:t>Woodson’s </a:t>
            </a:r>
            <a:r>
              <a:rPr sz="1400" spc="-5" dirty="0">
                <a:solidFill>
                  <a:srgbClr val="231F20"/>
                </a:solidFill>
                <a:latin typeface="Roboto"/>
                <a:cs typeface="Roboto"/>
              </a:rPr>
              <a:t>growth and </a:t>
            </a:r>
            <a:r>
              <a:rPr sz="1400" dirty="0">
                <a:solidFill>
                  <a:srgbClr val="231F20"/>
                </a:solidFill>
                <a:latin typeface="Roboto"/>
                <a:cs typeface="Roboto"/>
              </a:rPr>
              <a:t>popularity </a:t>
            </a:r>
            <a:r>
              <a:rPr sz="1400" spc="-10" dirty="0">
                <a:solidFill>
                  <a:srgbClr val="231F20"/>
                </a:solidFill>
                <a:latin typeface="Roboto"/>
                <a:cs typeface="Roboto"/>
              </a:rPr>
              <a:t>has outgrown </a:t>
            </a:r>
            <a:r>
              <a:rPr sz="1400" spc="-5" dirty="0">
                <a:solidFill>
                  <a:srgbClr val="231F20"/>
                </a:solidFill>
                <a:latin typeface="Roboto"/>
                <a:cs typeface="Roboto"/>
              </a:rPr>
              <a:t>its current single </a:t>
            </a:r>
            <a:r>
              <a:rPr sz="1400" dirty="0">
                <a:solidFill>
                  <a:srgbClr val="231F20"/>
                </a:solidFill>
                <a:latin typeface="Roboto"/>
                <a:cs typeface="Roboto"/>
              </a:rPr>
              <a:t>story </a:t>
            </a:r>
            <a:r>
              <a:rPr sz="1400" spc="10" dirty="0">
                <a:solidFill>
                  <a:srgbClr val="231F20"/>
                </a:solidFill>
                <a:latin typeface="Roboto"/>
                <a:cs typeface="Roboto"/>
              </a:rPr>
              <a:t>4,000 </a:t>
            </a:r>
            <a:r>
              <a:rPr sz="1400" spc="-10" dirty="0">
                <a:solidFill>
                  <a:srgbClr val="231F20"/>
                </a:solidFill>
                <a:latin typeface="Roboto"/>
                <a:cs typeface="Roboto"/>
              </a:rPr>
              <a:t>square foot facility. Event </a:t>
            </a:r>
            <a:r>
              <a:rPr sz="1400" spc="-5" dirty="0">
                <a:solidFill>
                  <a:srgbClr val="231F20"/>
                </a:solidFill>
                <a:latin typeface="Roboto"/>
                <a:cs typeface="Roboto"/>
              </a:rPr>
              <a:t>after event, </a:t>
            </a:r>
            <a:r>
              <a:rPr sz="1400" dirty="0">
                <a:solidFill>
                  <a:srgbClr val="231F20"/>
                </a:solidFill>
                <a:latin typeface="Roboto"/>
                <a:cs typeface="Roboto"/>
              </a:rPr>
              <a:t> </a:t>
            </a:r>
            <a:r>
              <a:rPr sz="1400" spc="-10" dirty="0">
                <a:solidFill>
                  <a:srgbClr val="231F20"/>
                </a:solidFill>
                <a:latin typeface="Roboto"/>
                <a:cs typeface="Roboto"/>
              </a:rPr>
              <a:t>visitors</a:t>
            </a:r>
            <a:r>
              <a:rPr sz="1400" spc="-40" dirty="0">
                <a:solidFill>
                  <a:srgbClr val="231F20"/>
                </a:solidFill>
                <a:latin typeface="Roboto"/>
                <a:cs typeface="Roboto"/>
              </a:rPr>
              <a:t> </a:t>
            </a:r>
            <a:r>
              <a:rPr sz="1400" spc="-5" dirty="0">
                <a:solidFill>
                  <a:srgbClr val="231F20"/>
                </a:solidFill>
                <a:latin typeface="Roboto"/>
                <a:cs typeface="Roboto"/>
              </a:rPr>
              <a:t>are</a:t>
            </a:r>
            <a:r>
              <a:rPr sz="1400" spc="-35" dirty="0">
                <a:solidFill>
                  <a:srgbClr val="231F20"/>
                </a:solidFill>
                <a:latin typeface="Roboto"/>
                <a:cs typeface="Roboto"/>
              </a:rPr>
              <a:t> </a:t>
            </a:r>
            <a:r>
              <a:rPr sz="1400" spc="-5" dirty="0">
                <a:solidFill>
                  <a:srgbClr val="231F20"/>
                </a:solidFill>
                <a:latin typeface="Roboto"/>
                <a:cs typeface="Roboto"/>
              </a:rPr>
              <a:t>being</a:t>
            </a:r>
            <a:r>
              <a:rPr sz="1400" spc="-35" dirty="0">
                <a:solidFill>
                  <a:srgbClr val="231F20"/>
                </a:solidFill>
                <a:latin typeface="Roboto"/>
                <a:cs typeface="Roboto"/>
              </a:rPr>
              <a:t> </a:t>
            </a:r>
            <a:r>
              <a:rPr sz="1400" spc="-5" dirty="0">
                <a:solidFill>
                  <a:srgbClr val="231F20"/>
                </a:solidFill>
                <a:latin typeface="Roboto"/>
                <a:cs typeface="Roboto"/>
              </a:rPr>
              <a:t>turned</a:t>
            </a:r>
            <a:r>
              <a:rPr sz="1400" spc="-35" dirty="0">
                <a:solidFill>
                  <a:srgbClr val="231F20"/>
                </a:solidFill>
                <a:latin typeface="Roboto"/>
                <a:cs typeface="Roboto"/>
              </a:rPr>
              <a:t> </a:t>
            </a:r>
            <a:r>
              <a:rPr sz="1400" spc="-20" dirty="0">
                <a:solidFill>
                  <a:srgbClr val="231F20"/>
                </a:solidFill>
                <a:latin typeface="Roboto"/>
                <a:cs typeface="Roboto"/>
              </a:rPr>
              <a:t>away</a:t>
            </a:r>
            <a:r>
              <a:rPr sz="1400" spc="-35" dirty="0">
                <a:solidFill>
                  <a:srgbClr val="231F20"/>
                </a:solidFill>
                <a:latin typeface="Roboto"/>
                <a:cs typeface="Roboto"/>
              </a:rPr>
              <a:t> </a:t>
            </a:r>
            <a:r>
              <a:rPr sz="1400" spc="-5" dirty="0">
                <a:solidFill>
                  <a:srgbClr val="231F20"/>
                </a:solidFill>
                <a:latin typeface="Roboto"/>
                <a:cs typeface="Roboto"/>
              </a:rPr>
              <a:t>due</a:t>
            </a:r>
            <a:r>
              <a:rPr sz="1400" spc="-40" dirty="0">
                <a:solidFill>
                  <a:srgbClr val="231F20"/>
                </a:solidFill>
                <a:latin typeface="Roboto"/>
                <a:cs typeface="Roboto"/>
              </a:rPr>
              <a:t> </a:t>
            </a:r>
            <a:r>
              <a:rPr sz="1400" spc="-15" dirty="0">
                <a:solidFill>
                  <a:srgbClr val="231F20"/>
                </a:solidFill>
                <a:latin typeface="Roboto"/>
                <a:cs typeface="Roboto"/>
              </a:rPr>
              <a:t>to</a:t>
            </a:r>
            <a:r>
              <a:rPr sz="1400" spc="-35" dirty="0">
                <a:solidFill>
                  <a:srgbClr val="231F20"/>
                </a:solidFill>
                <a:latin typeface="Roboto"/>
                <a:cs typeface="Roboto"/>
              </a:rPr>
              <a:t> </a:t>
            </a:r>
            <a:r>
              <a:rPr sz="1400" spc="-10" dirty="0">
                <a:solidFill>
                  <a:srgbClr val="231F20"/>
                </a:solidFill>
                <a:latin typeface="Roboto"/>
                <a:cs typeface="Roboto"/>
              </a:rPr>
              <a:t>limited</a:t>
            </a:r>
            <a:r>
              <a:rPr sz="1400" spc="-35" dirty="0">
                <a:solidFill>
                  <a:srgbClr val="231F20"/>
                </a:solidFill>
                <a:latin typeface="Roboto"/>
                <a:cs typeface="Roboto"/>
              </a:rPr>
              <a:t> </a:t>
            </a:r>
            <a:r>
              <a:rPr sz="1400" spc="-10" dirty="0">
                <a:solidFill>
                  <a:srgbClr val="231F20"/>
                </a:solidFill>
                <a:latin typeface="Roboto"/>
                <a:cs typeface="Roboto"/>
              </a:rPr>
              <a:t>accommodations.</a:t>
            </a:r>
            <a:r>
              <a:rPr sz="1400" spc="-35" dirty="0">
                <a:solidFill>
                  <a:srgbClr val="231F20"/>
                </a:solidFill>
                <a:latin typeface="Roboto"/>
                <a:cs typeface="Roboto"/>
              </a:rPr>
              <a:t> </a:t>
            </a:r>
            <a:r>
              <a:rPr sz="1400" dirty="0">
                <a:solidFill>
                  <a:srgbClr val="231F20"/>
                </a:solidFill>
                <a:latin typeface="Roboto"/>
                <a:cs typeface="Roboto"/>
              </a:rPr>
              <a:t>The</a:t>
            </a:r>
            <a:r>
              <a:rPr sz="1400" spc="-35" dirty="0">
                <a:solidFill>
                  <a:srgbClr val="231F20"/>
                </a:solidFill>
                <a:latin typeface="Roboto"/>
                <a:cs typeface="Roboto"/>
              </a:rPr>
              <a:t> </a:t>
            </a:r>
            <a:r>
              <a:rPr sz="1400" spc="-10" dirty="0">
                <a:solidFill>
                  <a:srgbClr val="231F20"/>
                </a:solidFill>
                <a:latin typeface="Roboto"/>
                <a:cs typeface="Roboto"/>
              </a:rPr>
              <a:t>Woodson</a:t>
            </a:r>
            <a:r>
              <a:rPr sz="1400" spc="-45" dirty="0">
                <a:solidFill>
                  <a:srgbClr val="231F20"/>
                </a:solidFill>
                <a:latin typeface="Roboto"/>
                <a:cs typeface="Roboto"/>
              </a:rPr>
              <a:t> </a:t>
            </a:r>
            <a:r>
              <a:rPr sz="1400" spc="-5" dirty="0">
                <a:solidFill>
                  <a:srgbClr val="231F20"/>
                </a:solidFill>
                <a:latin typeface="Roboto"/>
                <a:cs typeface="Roboto"/>
              </a:rPr>
              <a:t>experiences</a:t>
            </a:r>
            <a:r>
              <a:rPr sz="1400" spc="-35" dirty="0">
                <a:solidFill>
                  <a:srgbClr val="231F20"/>
                </a:solidFill>
                <a:latin typeface="Roboto"/>
                <a:cs typeface="Roboto"/>
              </a:rPr>
              <a:t> </a:t>
            </a:r>
            <a:r>
              <a:rPr sz="1400" spc="-10" dirty="0">
                <a:solidFill>
                  <a:srgbClr val="231F20"/>
                </a:solidFill>
                <a:latin typeface="Roboto"/>
                <a:cs typeface="Roboto"/>
              </a:rPr>
              <a:t>overflow</a:t>
            </a:r>
            <a:r>
              <a:rPr sz="1400" spc="-40" dirty="0">
                <a:solidFill>
                  <a:srgbClr val="231F20"/>
                </a:solidFill>
                <a:latin typeface="Roboto"/>
                <a:cs typeface="Roboto"/>
              </a:rPr>
              <a:t> </a:t>
            </a:r>
            <a:r>
              <a:rPr sz="1400" spc="-5" dirty="0">
                <a:solidFill>
                  <a:srgbClr val="231F20"/>
                </a:solidFill>
                <a:latin typeface="Roboto"/>
                <a:cs typeface="Roboto"/>
              </a:rPr>
              <a:t>attendance</a:t>
            </a:r>
            <a:r>
              <a:rPr sz="1400" spc="-35" dirty="0">
                <a:solidFill>
                  <a:srgbClr val="231F20"/>
                </a:solidFill>
                <a:latin typeface="Roboto"/>
                <a:cs typeface="Roboto"/>
              </a:rPr>
              <a:t> </a:t>
            </a:r>
            <a:r>
              <a:rPr sz="1400" spc="-10" dirty="0">
                <a:solidFill>
                  <a:srgbClr val="231F20"/>
                </a:solidFill>
                <a:latin typeface="Roboto"/>
                <a:cs typeface="Roboto"/>
              </a:rPr>
              <a:t>by</a:t>
            </a:r>
            <a:r>
              <a:rPr sz="1400" spc="-40" dirty="0">
                <a:solidFill>
                  <a:srgbClr val="231F20"/>
                </a:solidFill>
                <a:latin typeface="Roboto"/>
                <a:cs typeface="Roboto"/>
              </a:rPr>
              <a:t> </a:t>
            </a:r>
            <a:r>
              <a:rPr sz="1400" spc="-5" dirty="0">
                <a:solidFill>
                  <a:srgbClr val="231F20"/>
                </a:solidFill>
                <a:latin typeface="Roboto"/>
                <a:cs typeface="Roboto"/>
              </a:rPr>
              <a:t>locals,</a:t>
            </a:r>
            <a:r>
              <a:rPr sz="1400" spc="-35" dirty="0">
                <a:solidFill>
                  <a:srgbClr val="231F20"/>
                </a:solidFill>
                <a:latin typeface="Roboto"/>
                <a:cs typeface="Roboto"/>
              </a:rPr>
              <a:t> </a:t>
            </a:r>
            <a:r>
              <a:rPr sz="1400" spc="-10" dirty="0">
                <a:solidFill>
                  <a:srgbClr val="231F20"/>
                </a:solidFill>
                <a:latin typeface="Roboto"/>
                <a:cs typeface="Roboto"/>
              </a:rPr>
              <a:t>as </a:t>
            </a:r>
            <a:r>
              <a:rPr sz="1400" spc="-5" dirty="0">
                <a:solidFill>
                  <a:srgbClr val="231F20"/>
                </a:solidFill>
                <a:latin typeface="Roboto"/>
                <a:cs typeface="Roboto"/>
              </a:rPr>
              <a:t> </a:t>
            </a:r>
            <a:r>
              <a:rPr sz="1400" spc="-10" dirty="0">
                <a:solidFill>
                  <a:srgbClr val="231F20"/>
                </a:solidFill>
                <a:latin typeface="Roboto"/>
                <a:cs typeface="Roboto"/>
              </a:rPr>
              <a:t>well</a:t>
            </a:r>
            <a:r>
              <a:rPr sz="1400" dirty="0">
                <a:solidFill>
                  <a:srgbClr val="231F20"/>
                </a:solidFill>
                <a:latin typeface="Roboto"/>
                <a:cs typeface="Roboto"/>
              </a:rPr>
              <a:t> </a:t>
            </a:r>
            <a:r>
              <a:rPr sz="1400" spc="-10" dirty="0">
                <a:solidFill>
                  <a:srgbClr val="231F20"/>
                </a:solidFill>
                <a:latin typeface="Roboto"/>
                <a:cs typeface="Roboto"/>
              </a:rPr>
              <a:t>as</a:t>
            </a:r>
            <a:r>
              <a:rPr sz="1400" dirty="0">
                <a:solidFill>
                  <a:srgbClr val="231F20"/>
                </a:solidFill>
                <a:latin typeface="Roboto"/>
                <a:cs typeface="Roboto"/>
              </a:rPr>
              <a:t> </a:t>
            </a:r>
            <a:r>
              <a:rPr sz="1400" spc="-10" dirty="0">
                <a:solidFill>
                  <a:srgbClr val="231F20"/>
                </a:solidFill>
                <a:latin typeface="Roboto"/>
                <a:cs typeface="Roboto"/>
              </a:rPr>
              <a:t>visitors</a:t>
            </a:r>
            <a:r>
              <a:rPr sz="1400" dirty="0">
                <a:solidFill>
                  <a:srgbClr val="231F20"/>
                </a:solidFill>
                <a:latin typeface="Roboto"/>
                <a:cs typeface="Roboto"/>
              </a:rPr>
              <a:t> </a:t>
            </a:r>
            <a:r>
              <a:rPr sz="1400" spc="-5" dirty="0">
                <a:solidFill>
                  <a:srgbClr val="231F20"/>
                </a:solidFill>
                <a:latin typeface="Roboto"/>
                <a:cs typeface="Roboto"/>
              </a:rPr>
              <a:t>who </a:t>
            </a:r>
            <a:r>
              <a:rPr sz="1400" spc="-10" dirty="0">
                <a:solidFill>
                  <a:srgbClr val="231F20"/>
                </a:solidFill>
                <a:latin typeface="Roboto"/>
                <a:cs typeface="Roboto"/>
              </a:rPr>
              <a:t>arrive</a:t>
            </a:r>
            <a:r>
              <a:rPr sz="1400" dirty="0">
                <a:solidFill>
                  <a:srgbClr val="231F20"/>
                </a:solidFill>
                <a:latin typeface="Roboto"/>
                <a:cs typeface="Roboto"/>
              </a:rPr>
              <a:t> </a:t>
            </a:r>
            <a:r>
              <a:rPr sz="1400" spc="-10" dirty="0">
                <a:solidFill>
                  <a:srgbClr val="231F20"/>
                </a:solidFill>
                <a:latin typeface="Roboto"/>
                <a:cs typeface="Roboto"/>
              </a:rPr>
              <a:t>from</a:t>
            </a:r>
            <a:r>
              <a:rPr sz="1400" spc="-5" dirty="0">
                <a:solidFill>
                  <a:srgbClr val="231F20"/>
                </a:solidFill>
                <a:latin typeface="Roboto"/>
                <a:cs typeface="Roboto"/>
              </a:rPr>
              <a:t> outside</a:t>
            </a:r>
            <a:r>
              <a:rPr sz="1400" dirty="0">
                <a:solidFill>
                  <a:srgbClr val="231F20"/>
                </a:solidFill>
                <a:latin typeface="Roboto"/>
                <a:cs typeface="Roboto"/>
              </a:rPr>
              <a:t> </a:t>
            </a:r>
            <a:r>
              <a:rPr sz="1400" spc="-5" dirty="0">
                <a:solidFill>
                  <a:srgbClr val="231F20"/>
                </a:solidFill>
                <a:latin typeface="Roboto"/>
                <a:cs typeface="Roboto"/>
              </a:rPr>
              <a:t>the</a:t>
            </a:r>
            <a:r>
              <a:rPr sz="1400" dirty="0">
                <a:solidFill>
                  <a:srgbClr val="231F20"/>
                </a:solidFill>
                <a:latin typeface="Roboto"/>
                <a:cs typeface="Roboto"/>
              </a:rPr>
              <a:t> </a:t>
            </a:r>
            <a:r>
              <a:rPr sz="1400" spc="5" dirty="0">
                <a:solidFill>
                  <a:srgbClr val="231F20"/>
                </a:solidFill>
                <a:latin typeface="Roboto"/>
                <a:cs typeface="Roboto"/>
              </a:rPr>
              <a:t>city</a:t>
            </a:r>
            <a:r>
              <a:rPr sz="1400" dirty="0">
                <a:solidFill>
                  <a:srgbClr val="231F20"/>
                </a:solidFill>
                <a:latin typeface="Roboto"/>
                <a:cs typeface="Roboto"/>
              </a:rPr>
              <a:t> </a:t>
            </a:r>
            <a:r>
              <a:rPr sz="1400" spc="-5" dirty="0">
                <a:solidFill>
                  <a:srgbClr val="231F20"/>
                </a:solidFill>
                <a:latin typeface="Roboto"/>
                <a:cs typeface="Roboto"/>
              </a:rPr>
              <a:t>and</a:t>
            </a:r>
            <a:r>
              <a:rPr sz="1400" dirty="0">
                <a:solidFill>
                  <a:srgbClr val="231F20"/>
                </a:solidFill>
                <a:latin typeface="Roboto"/>
                <a:cs typeface="Roboto"/>
              </a:rPr>
              <a:t> </a:t>
            </a:r>
            <a:r>
              <a:rPr sz="1400" spc="-10" dirty="0">
                <a:solidFill>
                  <a:srgbClr val="231F20"/>
                </a:solidFill>
                <a:latin typeface="Roboto"/>
                <a:cs typeface="Roboto"/>
              </a:rPr>
              <a:t>state</a:t>
            </a:r>
            <a:r>
              <a:rPr sz="1400" dirty="0">
                <a:solidFill>
                  <a:srgbClr val="231F20"/>
                </a:solidFill>
                <a:latin typeface="Roboto"/>
                <a:cs typeface="Roboto"/>
              </a:rPr>
              <a:t> </a:t>
            </a:r>
            <a:r>
              <a:rPr sz="1400" spc="-5" dirty="0">
                <a:solidFill>
                  <a:srgbClr val="231F20"/>
                </a:solidFill>
                <a:latin typeface="Roboto"/>
                <a:cs typeface="Roboto"/>
              </a:rPr>
              <a:t>on</a:t>
            </a:r>
            <a:r>
              <a:rPr sz="1400" spc="5" dirty="0">
                <a:solidFill>
                  <a:srgbClr val="231F20"/>
                </a:solidFill>
                <a:latin typeface="Roboto"/>
                <a:cs typeface="Roboto"/>
              </a:rPr>
              <a:t> </a:t>
            </a:r>
            <a:r>
              <a:rPr sz="1400" dirty="0">
                <a:solidFill>
                  <a:srgbClr val="231F20"/>
                </a:solidFill>
                <a:latin typeface="Roboto"/>
                <a:cs typeface="Roboto"/>
              </a:rPr>
              <a:t>chartered </a:t>
            </a:r>
            <a:r>
              <a:rPr sz="1400" spc="-10" dirty="0">
                <a:solidFill>
                  <a:srgbClr val="231F20"/>
                </a:solidFill>
                <a:latin typeface="Roboto"/>
                <a:cs typeface="Roboto"/>
              </a:rPr>
              <a:t>buses.</a:t>
            </a:r>
            <a:endParaRPr sz="1400" dirty="0">
              <a:latin typeface="Roboto"/>
              <a:cs typeface="Roboto"/>
            </a:endParaRPr>
          </a:p>
          <a:p>
            <a:pPr>
              <a:lnSpc>
                <a:spcPct val="100000"/>
              </a:lnSpc>
              <a:spcBef>
                <a:spcPts val="55"/>
              </a:spcBef>
            </a:pPr>
            <a:endParaRPr sz="1400" dirty="0">
              <a:latin typeface="Roboto"/>
              <a:cs typeface="Roboto"/>
            </a:endParaRPr>
          </a:p>
          <a:p>
            <a:pPr marL="184150" marR="5715" indent="-171450" algn="just">
              <a:lnSpc>
                <a:spcPct val="100000"/>
              </a:lnSpc>
              <a:spcBef>
                <a:spcPts val="5"/>
              </a:spcBef>
              <a:buFont typeface="Arial" panose="020B0604020202020204" pitchFamily="34" charset="0"/>
              <a:buChar char="•"/>
            </a:pPr>
            <a:r>
              <a:rPr sz="1400" dirty="0">
                <a:solidFill>
                  <a:srgbClr val="231F20"/>
                </a:solidFill>
                <a:latin typeface="Roboto"/>
                <a:cs typeface="Roboto"/>
              </a:rPr>
              <a:t>The </a:t>
            </a:r>
            <a:r>
              <a:rPr sz="1400" spc="-10" dirty="0">
                <a:solidFill>
                  <a:srgbClr val="231F20"/>
                </a:solidFill>
                <a:latin typeface="Roboto"/>
                <a:cs typeface="Roboto"/>
              </a:rPr>
              <a:t>African </a:t>
            </a:r>
            <a:r>
              <a:rPr sz="1400" spc="-5" dirty="0">
                <a:solidFill>
                  <a:srgbClr val="231F20"/>
                </a:solidFill>
                <a:latin typeface="Roboto"/>
                <a:cs typeface="Roboto"/>
              </a:rPr>
              <a:t>American cultural experience is highly sought, and </a:t>
            </a:r>
            <a:r>
              <a:rPr sz="1400" dirty="0">
                <a:solidFill>
                  <a:srgbClr val="231F20"/>
                </a:solidFill>
                <a:latin typeface="Roboto"/>
                <a:cs typeface="Roboto"/>
              </a:rPr>
              <a:t>The </a:t>
            </a:r>
            <a:r>
              <a:rPr sz="1400" spc="-10" dirty="0">
                <a:solidFill>
                  <a:srgbClr val="231F20"/>
                </a:solidFill>
                <a:latin typeface="Roboto"/>
                <a:cs typeface="Roboto"/>
              </a:rPr>
              <a:t>Woodson has </a:t>
            </a:r>
            <a:r>
              <a:rPr sz="1400" spc="-5" dirty="0">
                <a:solidFill>
                  <a:srgbClr val="231F20"/>
                </a:solidFill>
                <a:latin typeface="Roboto"/>
                <a:cs typeface="Roboto"/>
              </a:rPr>
              <a:t>become the community’s epicenter </a:t>
            </a:r>
            <a:r>
              <a:rPr sz="1400" spc="-15" dirty="0">
                <a:solidFill>
                  <a:srgbClr val="231F20"/>
                </a:solidFill>
                <a:latin typeface="Roboto"/>
                <a:cs typeface="Roboto"/>
              </a:rPr>
              <a:t>for </a:t>
            </a:r>
            <a:r>
              <a:rPr sz="1400" spc="-10" dirty="0">
                <a:solidFill>
                  <a:srgbClr val="231F20"/>
                </a:solidFill>
                <a:latin typeface="Roboto"/>
                <a:cs typeface="Roboto"/>
              </a:rPr>
              <a:t> </a:t>
            </a:r>
            <a:r>
              <a:rPr sz="1400" spc="-5" dirty="0">
                <a:solidFill>
                  <a:srgbClr val="231F20"/>
                </a:solidFill>
                <a:latin typeface="Roboto"/>
                <a:cs typeface="Roboto"/>
              </a:rPr>
              <a:t>music, dance, </a:t>
            </a:r>
            <a:r>
              <a:rPr sz="1400" spc="-15" dirty="0">
                <a:solidFill>
                  <a:srgbClr val="231F20"/>
                </a:solidFill>
                <a:latin typeface="Roboto"/>
                <a:cs typeface="Roboto"/>
              </a:rPr>
              <a:t>theater, </a:t>
            </a:r>
            <a:r>
              <a:rPr sz="1400" spc="-10" dirty="0">
                <a:solidFill>
                  <a:srgbClr val="231F20"/>
                </a:solidFill>
                <a:latin typeface="Roboto"/>
                <a:cs typeface="Roboto"/>
              </a:rPr>
              <a:t>visual </a:t>
            </a:r>
            <a:r>
              <a:rPr sz="1400" spc="10" dirty="0">
                <a:solidFill>
                  <a:srgbClr val="231F20"/>
                </a:solidFill>
                <a:latin typeface="Roboto"/>
                <a:cs typeface="Roboto"/>
              </a:rPr>
              <a:t>art, </a:t>
            </a:r>
            <a:r>
              <a:rPr sz="1400" spc="-10" dirty="0">
                <a:solidFill>
                  <a:srgbClr val="231F20"/>
                </a:solidFill>
                <a:latin typeface="Roboto"/>
                <a:cs typeface="Roboto"/>
              </a:rPr>
              <a:t>film, </a:t>
            </a:r>
            <a:r>
              <a:rPr sz="1400" spc="5" dirty="0">
                <a:solidFill>
                  <a:srgbClr val="231F20"/>
                </a:solidFill>
                <a:latin typeface="Roboto"/>
                <a:cs typeface="Roboto"/>
              </a:rPr>
              <a:t>arts </a:t>
            </a:r>
            <a:r>
              <a:rPr sz="1400" spc="-5" dirty="0">
                <a:solidFill>
                  <a:srgbClr val="231F20"/>
                </a:solidFill>
                <a:latin typeface="Roboto"/>
                <a:cs typeface="Roboto"/>
              </a:rPr>
              <a:t>education programs, literature, and </a:t>
            </a:r>
            <a:r>
              <a:rPr sz="1400" dirty="0">
                <a:solidFill>
                  <a:srgbClr val="231F20"/>
                </a:solidFill>
                <a:latin typeface="Roboto"/>
                <a:cs typeface="Roboto"/>
              </a:rPr>
              <a:t>community </a:t>
            </a:r>
            <a:r>
              <a:rPr sz="1400" spc="-5" dirty="0">
                <a:solidFill>
                  <a:srgbClr val="231F20"/>
                </a:solidFill>
                <a:latin typeface="Roboto"/>
                <a:cs typeface="Roboto"/>
              </a:rPr>
              <a:t>outreach. </a:t>
            </a:r>
            <a:r>
              <a:rPr sz="1400" dirty="0">
                <a:solidFill>
                  <a:srgbClr val="231F20"/>
                </a:solidFill>
                <a:latin typeface="Roboto"/>
                <a:cs typeface="Roboto"/>
              </a:rPr>
              <a:t>A </a:t>
            </a:r>
            <a:r>
              <a:rPr sz="1400" spc="-10" dirty="0">
                <a:solidFill>
                  <a:srgbClr val="231F20"/>
                </a:solidFill>
                <a:latin typeface="Roboto"/>
                <a:cs typeface="Roboto"/>
              </a:rPr>
              <a:t>solid </a:t>
            </a:r>
            <a:r>
              <a:rPr sz="1400" spc="-5" dirty="0">
                <a:solidFill>
                  <a:srgbClr val="231F20"/>
                </a:solidFill>
                <a:latin typeface="Roboto"/>
                <a:cs typeface="Roboto"/>
              </a:rPr>
              <a:t>track record </a:t>
            </a:r>
            <a:r>
              <a:rPr sz="1400" spc="-10" dirty="0">
                <a:solidFill>
                  <a:srgbClr val="231F20"/>
                </a:solidFill>
                <a:latin typeface="Roboto"/>
                <a:cs typeface="Roboto"/>
              </a:rPr>
              <a:t>has </a:t>
            </a:r>
            <a:r>
              <a:rPr sz="1400" spc="-285" dirty="0">
                <a:solidFill>
                  <a:srgbClr val="231F20"/>
                </a:solidFill>
                <a:latin typeface="Roboto"/>
                <a:cs typeface="Roboto"/>
              </a:rPr>
              <a:t> </a:t>
            </a:r>
            <a:r>
              <a:rPr sz="1400" dirty="0">
                <a:solidFill>
                  <a:srgbClr val="231F20"/>
                </a:solidFill>
                <a:latin typeface="Roboto"/>
                <a:cs typeface="Roboto"/>
              </a:rPr>
              <a:t>been </a:t>
            </a:r>
            <a:r>
              <a:rPr sz="1400" spc="-5" dirty="0">
                <a:solidFill>
                  <a:srgbClr val="231F20"/>
                </a:solidFill>
                <a:latin typeface="Roboto"/>
                <a:cs typeface="Roboto"/>
              </a:rPr>
              <a:t>established</a:t>
            </a:r>
            <a:r>
              <a:rPr sz="1400" dirty="0">
                <a:solidFill>
                  <a:srgbClr val="231F20"/>
                </a:solidFill>
                <a:latin typeface="Roboto"/>
                <a:cs typeface="Roboto"/>
              </a:rPr>
              <a:t> </a:t>
            </a:r>
            <a:r>
              <a:rPr sz="1400" spc="-15" dirty="0">
                <a:solidFill>
                  <a:srgbClr val="231F20"/>
                </a:solidFill>
                <a:latin typeface="Roboto"/>
                <a:cs typeface="Roboto"/>
              </a:rPr>
              <a:t>to</a:t>
            </a:r>
            <a:r>
              <a:rPr sz="1400" spc="-5" dirty="0">
                <a:solidFill>
                  <a:srgbClr val="231F20"/>
                </a:solidFill>
                <a:latin typeface="Roboto"/>
                <a:cs typeface="Roboto"/>
              </a:rPr>
              <a:t> justify</a:t>
            </a:r>
            <a:r>
              <a:rPr sz="1400" dirty="0">
                <a:solidFill>
                  <a:srgbClr val="231F20"/>
                </a:solidFill>
                <a:latin typeface="Roboto"/>
                <a:cs typeface="Roboto"/>
              </a:rPr>
              <a:t> </a:t>
            </a:r>
            <a:r>
              <a:rPr sz="1400" spc="-5" dirty="0">
                <a:solidFill>
                  <a:srgbClr val="231F20"/>
                </a:solidFill>
                <a:latin typeface="Roboto"/>
                <a:cs typeface="Roboto"/>
              </a:rPr>
              <a:t>the</a:t>
            </a:r>
            <a:r>
              <a:rPr sz="1400" spc="5" dirty="0">
                <a:solidFill>
                  <a:srgbClr val="231F20"/>
                </a:solidFill>
                <a:latin typeface="Roboto"/>
                <a:cs typeface="Roboto"/>
              </a:rPr>
              <a:t> </a:t>
            </a:r>
            <a:r>
              <a:rPr sz="1400" dirty="0">
                <a:solidFill>
                  <a:srgbClr val="231F20"/>
                </a:solidFill>
                <a:latin typeface="Roboto"/>
                <a:cs typeface="Roboto"/>
              </a:rPr>
              <a:t>need </a:t>
            </a:r>
            <a:r>
              <a:rPr sz="1400" spc="-10" dirty="0">
                <a:solidFill>
                  <a:srgbClr val="231F20"/>
                </a:solidFill>
                <a:latin typeface="Roboto"/>
                <a:cs typeface="Roboto"/>
              </a:rPr>
              <a:t>for</a:t>
            </a:r>
            <a:r>
              <a:rPr sz="1400" spc="-5" dirty="0">
                <a:solidFill>
                  <a:srgbClr val="231F20"/>
                </a:solidFill>
                <a:latin typeface="Roboto"/>
                <a:cs typeface="Roboto"/>
              </a:rPr>
              <a:t> </a:t>
            </a:r>
            <a:r>
              <a:rPr sz="1400" spc="-10" dirty="0">
                <a:solidFill>
                  <a:srgbClr val="231F20"/>
                </a:solidFill>
                <a:latin typeface="Roboto"/>
                <a:cs typeface="Roboto"/>
              </a:rPr>
              <a:t>expansion</a:t>
            </a:r>
            <a:r>
              <a:rPr sz="1400" spc="-5" dirty="0">
                <a:solidFill>
                  <a:srgbClr val="231F20"/>
                </a:solidFill>
                <a:latin typeface="Roboto"/>
                <a:cs typeface="Roboto"/>
              </a:rPr>
              <a:t> </a:t>
            </a:r>
            <a:r>
              <a:rPr sz="1400" spc="-15" dirty="0">
                <a:solidFill>
                  <a:srgbClr val="231F20"/>
                </a:solidFill>
                <a:latin typeface="Roboto"/>
                <a:cs typeface="Roboto"/>
              </a:rPr>
              <a:t>to</a:t>
            </a:r>
            <a:r>
              <a:rPr sz="1400" spc="-5" dirty="0">
                <a:solidFill>
                  <a:srgbClr val="231F20"/>
                </a:solidFill>
                <a:latin typeface="Roboto"/>
                <a:cs typeface="Roboto"/>
              </a:rPr>
              <a:t> include</a:t>
            </a:r>
            <a:r>
              <a:rPr sz="1400" spc="5" dirty="0">
                <a:solidFill>
                  <a:srgbClr val="231F20"/>
                </a:solidFill>
                <a:latin typeface="Roboto"/>
                <a:cs typeface="Roboto"/>
              </a:rPr>
              <a:t> </a:t>
            </a:r>
            <a:r>
              <a:rPr sz="1400" spc="-5" dirty="0">
                <a:solidFill>
                  <a:srgbClr val="231F20"/>
                </a:solidFill>
                <a:latin typeface="Roboto"/>
                <a:cs typeface="Roboto"/>
              </a:rPr>
              <a:t>more</a:t>
            </a:r>
            <a:r>
              <a:rPr sz="1400" dirty="0">
                <a:solidFill>
                  <a:srgbClr val="231F20"/>
                </a:solidFill>
                <a:latin typeface="Roboto"/>
                <a:cs typeface="Roboto"/>
              </a:rPr>
              <a:t> </a:t>
            </a:r>
            <a:r>
              <a:rPr sz="1400" spc="-5" dirty="0">
                <a:solidFill>
                  <a:srgbClr val="231F20"/>
                </a:solidFill>
                <a:latin typeface="Roboto"/>
                <a:cs typeface="Roboto"/>
              </a:rPr>
              <a:t>programs, </a:t>
            </a:r>
            <a:r>
              <a:rPr sz="1400" spc="-10" dirty="0">
                <a:solidFill>
                  <a:srgbClr val="231F20"/>
                </a:solidFill>
                <a:latin typeface="Roboto"/>
                <a:cs typeface="Roboto"/>
              </a:rPr>
              <a:t>event</a:t>
            </a:r>
            <a:r>
              <a:rPr sz="1400" dirty="0">
                <a:solidFill>
                  <a:srgbClr val="231F20"/>
                </a:solidFill>
                <a:latin typeface="Roboto"/>
                <a:cs typeface="Roboto"/>
              </a:rPr>
              <a:t> </a:t>
            </a:r>
            <a:r>
              <a:rPr sz="1400" spc="-5" dirty="0">
                <a:solidFill>
                  <a:srgbClr val="231F20"/>
                </a:solidFill>
                <a:latin typeface="Roboto"/>
                <a:cs typeface="Roboto"/>
              </a:rPr>
              <a:t>space,</a:t>
            </a:r>
            <a:r>
              <a:rPr sz="1400" dirty="0">
                <a:solidFill>
                  <a:srgbClr val="231F20"/>
                </a:solidFill>
                <a:latin typeface="Roboto"/>
                <a:cs typeface="Roboto"/>
              </a:rPr>
              <a:t> </a:t>
            </a:r>
            <a:r>
              <a:rPr sz="1400" spc="-5" dirty="0">
                <a:solidFill>
                  <a:srgbClr val="231F20"/>
                </a:solidFill>
                <a:latin typeface="Roboto"/>
                <a:cs typeface="Roboto"/>
              </a:rPr>
              <a:t>and</a:t>
            </a:r>
            <a:r>
              <a:rPr sz="1400" dirty="0">
                <a:solidFill>
                  <a:srgbClr val="231F20"/>
                </a:solidFill>
                <a:latin typeface="Roboto"/>
                <a:cs typeface="Roboto"/>
              </a:rPr>
              <a:t> </a:t>
            </a:r>
            <a:r>
              <a:rPr sz="1400" spc="10" dirty="0">
                <a:solidFill>
                  <a:srgbClr val="231F20"/>
                </a:solidFill>
                <a:latin typeface="Roboto"/>
                <a:cs typeface="Roboto"/>
              </a:rPr>
              <a:t>art</a:t>
            </a:r>
            <a:r>
              <a:rPr sz="1400" dirty="0">
                <a:solidFill>
                  <a:srgbClr val="231F20"/>
                </a:solidFill>
                <a:latin typeface="Roboto"/>
                <a:cs typeface="Roboto"/>
              </a:rPr>
              <a:t> </a:t>
            </a:r>
            <a:r>
              <a:rPr sz="1400" spc="-10" dirty="0">
                <a:solidFill>
                  <a:srgbClr val="231F20"/>
                </a:solidFill>
                <a:latin typeface="Roboto"/>
                <a:cs typeface="Roboto"/>
              </a:rPr>
              <a:t>exhibits.</a:t>
            </a:r>
            <a:endParaRPr sz="1400" dirty="0">
              <a:latin typeface="Roboto"/>
              <a:cs typeface="Roboto"/>
            </a:endParaRPr>
          </a:p>
          <a:p>
            <a:pPr>
              <a:lnSpc>
                <a:spcPct val="100000"/>
              </a:lnSpc>
              <a:spcBef>
                <a:spcPts val="55"/>
              </a:spcBef>
            </a:pPr>
            <a:endParaRPr sz="1400" dirty="0">
              <a:latin typeface="Roboto"/>
              <a:cs typeface="Roboto"/>
            </a:endParaRPr>
          </a:p>
          <a:p>
            <a:pPr marL="184150" marR="5080" indent="-171450" algn="just">
              <a:lnSpc>
                <a:spcPct val="100000"/>
              </a:lnSpc>
              <a:spcBef>
                <a:spcPts val="5"/>
              </a:spcBef>
              <a:buFont typeface="Arial" panose="020B0604020202020204" pitchFamily="34" charset="0"/>
              <a:buChar char="•"/>
            </a:pPr>
            <a:r>
              <a:rPr sz="1400" dirty="0">
                <a:solidFill>
                  <a:srgbClr val="231F20"/>
                </a:solidFill>
                <a:latin typeface="Roboto"/>
                <a:cs typeface="Roboto"/>
              </a:rPr>
              <a:t>The </a:t>
            </a:r>
            <a:r>
              <a:rPr sz="1400" spc="-5" dirty="0">
                <a:solidFill>
                  <a:srgbClr val="231F20"/>
                </a:solidFill>
                <a:latin typeface="Roboto"/>
                <a:cs typeface="Roboto"/>
              </a:rPr>
              <a:t>board and </a:t>
            </a:r>
            <a:r>
              <a:rPr sz="1400" dirty="0">
                <a:solidFill>
                  <a:srgbClr val="231F20"/>
                </a:solidFill>
                <a:latin typeface="Roboto"/>
                <a:cs typeface="Roboto"/>
              </a:rPr>
              <a:t>community </a:t>
            </a:r>
            <a:r>
              <a:rPr sz="1400" spc="-5" dirty="0">
                <a:solidFill>
                  <a:srgbClr val="231F20"/>
                </a:solidFill>
                <a:latin typeface="Roboto"/>
                <a:cs typeface="Roboto"/>
              </a:rPr>
              <a:t>leaders </a:t>
            </a:r>
            <a:r>
              <a:rPr sz="1400" spc="-15" dirty="0">
                <a:solidFill>
                  <a:srgbClr val="231F20"/>
                </a:solidFill>
                <a:latin typeface="Roboto"/>
                <a:cs typeface="Roboto"/>
              </a:rPr>
              <a:t>have </a:t>
            </a:r>
            <a:r>
              <a:rPr sz="1400" spc="-5" dirty="0">
                <a:solidFill>
                  <a:srgbClr val="231F20"/>
                </a:solidFill>
                <a:latin typeface="Roboto"/>
                <a:cs typeface="Roboto"/>
              </a:rPr>
              <a:t>engaged in </a:t>
            </a:r>
            <a:r>
              <a:rPr sz="1400" spc="-10" dirty="0">
                <a:solidFill>
                  <a:srgbClr val="231F20"/>
                </a:solidFill>
                <a:latin typeface="Roboto"/>
                <a:cs typeface="Roboto"/>
              </a:rPr>
              <a:t>focus </a:t>
            </a:r>
            <a:r>
              <a:rPr sz="1400" spc="-5" dirty="0">
                <a:solidFill>
                  <a:srgbClr val="231F20"/>
                </a:solidFill>
                <a:latin typeface="Roboto"/>
                <a:cs typeface="Roboto"/>
              </a:rPr>
              <a:t>groups, round table </a:t>
            </a:r>
            <a:r>
              <a:rPr sz="1400" spc="-10" dirty="0">
                <a:solidFill>
                  <a:srgbClr val="231F20"/>
                </a:solidFill>
                <a:latin typeface="Roboto"/>
                <a:cs typeface="Roboto"/>
              </a:rPr>
              <a:t>discussions, </a:t>
            </a:r>
            <a:r>
              <a:rPr sz="1400" spc="-5" dirty="0">
                <a:solidFill>
                  <a:srgbClr val="231F20"/>
                </a:solidFill>
                <a:latin typeface="Roboto"/>
                <a:cs typeface="Roboto"/>
              </a:rPr>
              <a:t>and </a:t>
            </a:r>
            <a:r>
              <a:rPr sz="1400" spc="10" dirty="0">
                <a:solidFill>
                  <a:srgbClr val="231F20"/>
                </a:solidFill>
                <a:latin typeface="Roboto"/>
                <a:cs typeface="Roboto"/>
              </a:rPr>
              <a:t>one-on-one </a:t>
            </a:r>
            <a:r>
              <a:rPr sz="1400" spc="-10" dirty="0">
                <a:solidFill>
                  <a:srgbClr val="231F20"/>
                </a:solidFill>
                <a:latin typeface="Roboto"/>
                <a:cs typeface="Roboto"/>
              </a:rPr>
              <a:t>discussions </a:t>
            </a:r>
            <a:r>
              <a:rPr sz="1400" spc="-5" dirty="0">
                <a:solidFill>
                  <a:srgbClr val="231F20"/>
                </a:solidFill>
                <a:latin typeface="Roboto"/>
                <a:cs typeface="Roboto"/>
              </a:rPr>
              <a:t> with museum directors, funders, business leaders, </a:t>
            </a:r>
            <a:r>
              <a:rPr sz="1400" dirty="0">
                <a:solidFill>
                  <a:srgbClr val="231F20"/>
                </a:solidFill>
                <a:latin typeface="Roboto"/>
                <a:cs typeface="Roboto"/>
              </a:rPr>
              <a:t>artists, </a:t>
            </a:r>
            <a:r>
              <a:rPr sz="1400" spc="-5" dirty="0">
                <a:solidFill>
                  <a:srgbClr val="231F20"/>
                </a:solidFill>
                <a:latin typeface="Roboto"/>
                <a:cs typeface="Roboto"/>
              </a:rPr>
              <a:t>and </a:t>
            </a:r>
            <a:r>
              <a:rPr sz="1400" dirty="0">
                <a:solidFill>
                  <a:srgbClr val="231F20"/>
                </a:solidFill>
                <a:latin typeface="Roboto"/>
                <a:cs typeface="Roboto"/>
              </a:rPr>
              <a:t>community </a:t>
            </a:r>
            <a:r>
              <a:rPr sz="1400" spc="-5" dirty="0">
                <a:solidFill>
                  <a:srgbClr val="231F20"/>
                </a:solidFill>
                <a:latin typeface="Roboto"/>
                <a:cs typeface="Roboto"/>
              </a:rPr>
              <a:t>stakeholders </a:t>
            </a:r>
            <a:r>
              <a:rPr sz="1400" spc="-10" dirty="0">
                <a:solidFill>
                  <a:srgbClr val="231F20"/>
                </a:solidFill>
                <a:latin typeface="Roboto"/>
                <a:cs typeface="Roboto"/>
              </a:rPr>
              <a:t>as </a:t>
            </a:r>
            <a:r>
              <a:rPr sz="1400" spc="5" dirty="0">
                <a:solidFill>
                  <a:srgbClr val="231F20"/>
                </a:solidFill>
                <a:latin typeface="Roboto"/>
                <a:cs typeface="Roboto"/>
              </a:rPr>
              <a:t>part </a:t>
            </a:r>
            <a:r>
              <a:rPr sz="1400" spc="-10" dirty="0">
                <a:solidFill>
                  <a:srgbClr val="231F20"/>
                </a:solidFill>
                <a:latin typeface="Roboto"/>
                <a:cs typeface="Roboto"/>
              </a:rPr>
              <a:t>of </a:t>
            </a:r>
            <a:r>
              <a:rPr sz="1400" spc="-5" dirty="0">
                <a:solidFill>
                  <a:srgbClr val="231F20"/>
                </a:solidFill>
                <a:latin typeface="Roboto"/>
                <a:cs typeface="Roboto"/>
              </a:rPr>
              <a:t>the process </a:t>
            </a:r>
            <a:r>
              <a:rPr sz="1400" spc="-15" dirty="0">
                <a:solidFill>
                  <a:srgbClr val="231F20"/>
                </a:solidFill>
                <a:latin typeface="Roboto"/>
                <a:cs typeface="Roboto"/>
              </a:rPr>
              <a:t>to </a:t>
            </a:r>
            <a:r>
              <a:rPr sz="1400" spc="-10" dirty="0">
                <a:solidFill>
                  <a:srgbClr val="231F20"/>
                </a:solidFill>
                <a:latin typeface="Roboto"/>
                <a:cs typeface="Roboto"/>
              </a:rPr>
              <a:t>carefully </a:t>
            </a:r>
            <a:r>
              <a:rPr sz="1400" spc="-5" dirty="0">
                <a:solidFill>
                  <a:srgbClr val="231F20"/>
                </a:solidFill>
                <a:latin typeface="Roboto"/>
                <a:cs typeface="Roboto"/>
              </a:rPr>
              <a:t> consider the </a:t>
            </a:r>
            <a:r>
              <a:rPr sz="1400" dirty="0">
                <a:solidFill>
                  <a:srgbClr val="231F20"/>
                </a:solidFill>
                <a:latin typeface="Roboto"/>
                <a:cs typeface="Roboto"/>
              </a:rPr>
              <a:t>next </a:t>
            </a:r>
            <a:r>
              <a:rPr sz="1400" spc="-10" dirty="0">
                <a:solidFill>
                  <a:srgbClr val="231F20"/>
                </a:solidFill>
                <a:latin typeface="Roboto"/>
                <a:cs typeface="Roboto"/>
              </a:rPr>
              <a:t>natural </a:t>
            </a:r>
            <a:r>
              <a:rPr sz="1400" spc="-5" dirty="0">
                <a:solidFill>
                  <a:srgbClr val="231F20"/>
                </a:solidFill>
                <a:latin typeface="Roboto"/>
                <a:cs typeface="Roboto"/>
              </a:rPr>
              <a:t>step </a:t>
            </a:r>
            <a:r>
              <a:rPr sz="1400" spc="-10" dirty="0">
                <a:solidFill>
                  <a:srgbClr val="231F20"/>
                </a:solidFill>
                <a:latin typeface="Roboto"/>
                <a:cs typeface="Roboto"/>
              </a:rPr>
              <a:t>for </a:t>
            </a:r>
            <a:r>
              <a:rPr sz="1400" dirty="0">
                <a:solidFill>
                  <a:srgbClr val="231F20"/>
                </a:solidFill>
                <a:latin typeface="Roboto"/>
                <a:cs typeface="Roboto"/>
              </a:rPr>
              <a:t>The </a:t>
            </a:r>
            <a:r>
              <a:rPr sz="1400" spc="-10" dirty="0">
                <a:solidFill>
                  <a:srgbClr val="231F20"/>
                </a:solidFill>
                <a:latin typeface="Roboto"/>
                <a:cs typeface="Roboto"/>
              </a:rPr>
              <a:t>Woodson.</a:t>
            </a:r>
            <a:r>
              <a:rPr sz="1400" spc="-5" dirty="0">
                <a:solidFill>
                  <a:srgbClr val="231F20"/>
                </a:solidFill>
                <a:latin typeface="Roboto"/>
                <a:cs typeface="Roboto"/>
              </a:rPr>
              <a:t> </a:t>
            </a:r>
            <a:r>
              <a:rPr sz="1400" dirty="0">
                <a:solidFill>
                  <a:srgbClr val="231F20"/>
                </a:solidFill>
                <a:latin typeface="Roboto"/>
                <a:cs typeface="Roboto"/>
              </a:rPr>
              <a:t>With a </a:t>
            </a:r>
            <a:r>
              <a:rPr sz="1400" spc="-10" dirty="0">
                <a:solidFill>
                  <a:srgbClr val="231F20"/>
                </a:solidFill>
                <a:latin typeface="Roboto"/>
                <a:cs typeface="Roboto"/>
              </a:rPr>
              <a:t>desire </a:t>
            </a:r>
            <a:r>
              <a:rPr sz="1400" spc="-15" dirty="0">
                <a:solidFill>
                  <a:srgbClr val="231F20"/>
                </a:solidFill>
                <a:latin typeface="Roboto"/>
                <a:cs typeface="Roboto"/>
              </a:rPr>
              <a:t>to </a:t>
            </a:r>
            <a:r>
              <a:rPr sz="1400" spc="-10" dirty="0">
                <a:solidFill>
                  <a:srgbClr val="231F20"/>
                </a:solidFill>
                <a:latin typeface="Roboto"/>
                <a:cs typeface="Roboto"/>
              </a:rPr>
              <a:t>stay </a:t>
            </a:r>
            <a:r>
              <a:rPr sz="1400" spc="-5" dirty="0">
                <a:solidFill>
                  <a:srgbClr val="231F20"/>
                </a:solidFill>
                <a:latin typeface="Roboto"/>
                <a:cs typeface="Roboto"/>
              </a:rPr>
              <a:t>true </a:t>
            </a:r>
            <a:r>
              <a:rPr sz="1400" spc="-15" dirty="0">
                <a:solidFill>
                  <a:srgbClr val="231F20"/>
                </a:solidFill>
                <a:latin typeface="Roboto"/>
                <a:cs typeface="Roboto"/>
              </a:rPr>
              <a:t>to </a:t>
            </a:r>
            <a:r>
              <a:rPr sz="1400" spc="-5" dirty="0">
                <a:solidFill>
                  <a:srgbClr val="231F20"/>
                </a:solidFill>
                <a:latin typeface="Roboto"/>
                <a:cs typeface="Roboto"/>
              </a:rPr>
              <a:t>the culture represented, board </a:t>
            </a:r>
            <a:r>
              <a:rPr sz="1400" dirty="0">
                <a:solidFill>
                  <a:srgbClr val="231F20"/>
                </a:solidFill>
                <a:latin typeface="Roboto"/>
                <a:cs typeface="Roboto"/>
              </a:rPr>
              <a:t>members </a:t>
            </a:r>
            <a:r>
              <a:rPr sz="1400" spc="-5" dirty="0">
                <a:solidFill>
                  <a:srgbClr val="231F20"/>
                </a:solidFill>
                <a:latin typeface="Roboto"/>
                <a:cs typeface="Roboto"/>
              </a:rPr>
              <a:t>and </a:t>
            </a:r>
            <a:r>
              <a:rPr sz="1400" dirty="0">
                <a:solidFill>
                  <a:srgbClr val="231F20"/>
                </a:solidFill>
                <a:latin typeface="Roboto"/>
                <a:cs typeface="Roboto"/>
              </a:rPr>
              <a:t> </a:t>
            </a:r>
            <a:r>
              <a:rPr sz="1400" spc="-5" dirty="0">
                <a:solidFill>
                  <a:srgbClr val="231F20"/>
                </a:solidFill>
                <a:latin typeface="Roboto"/>
                <a:cs typeface="Roboto"/>
              </a:rPr>
              <a:t>friends </a:t>
            </a:r>
            <a:r>
              <a:rPr sz="1400" spc="-10" dirty="0">
                <a:solidFill>
                  <a:srgbClr val="231F20"/>
                </a:solidFill>
                <a:latin typeface="Roboto"/>
                <a:cs typeface="Roboto"/>
              </a:rPr>
              <a:t>of </a:t>
            </a:r>
            <a:r>
              <a:rPr sz="1400" dirty="0">
                <a:solidFill>
                  <a:srgbClr val="231F20"/>
                </a:solidFill>
                <a:latin typeface="Roboto"/>
                <a:cs typeface="Roboto"/>
              </a:rPr>
              <a:t>The </a:t>
            </a:r>
            <a:r>
              <a:rPr sz="1400" spc="-10" dirty="0">
                <a:solidFill>
                  <a:srgbClr val="231F20"/>
                </a:solidFill>
                <a:latin typeface="Roboto"/>
                <a:cs typeface="Roboto"/>
              </a:rPr>
              <a:t>Woodson </a:t>
            </a:r>
            <a:r>
              <a:rPr sz="1400" spc="-15" dirty="0">
                <a:solidFill>
                  <a:srgbClr val="231F20"/>
                </a:solidFill>
                <a:latin typeface="Roboto"/>
                <a:cs typeface="Roboto"/>
              </a:rPr>
              <a:t>have </a:t>
            </a:r>
            <a:r>
              <a:rPr sz="1400" spc="-5" dirty="0">
                <a:solidFill>
                  <a:srgbClr val="231F20"/>
                </a:solidFill>
                <a:latin typeface="Roboto"/>
                <a:cs typeface="Roboto"/>
              </a:rPr>
              <a:t>explored </a:t>
            </a:r>
            <a:r>
              <a:rPr sz="1400" spc="-15" dirty="0">
                <a:solidFill>
                  <a:srgbClr val="231F20"/>
                </a:solidFill>
                <a:latin typeface="Roboto"/>
                <a:cs typeface="Roboto"/>
              </a:rPr>
              <a:t>ways </a:t>
            </a:r>
            <a:r>
              <a:rPr sz="1400" spc="-5" dirty="0">
                <a:solidFill>
                  <a:srgbClr val="231F20"/>
                </a:solidFill>
                <a:latin typeface="Roboto"/>
                <a:cs typeface="Roboto"/>
              </a:rPr>
              <a:t>in which the museum might </a:t>
            </a:r>
            <a:r>
              <a:rPr sz="1400" spc="-10" dirty="0">
                <a:solidFill>
                  <a:srgbClr val="231F20"/>
                </a:solidFill>
                <a:latin typeface="Roboto"/>
                <a:cs typeface="Roboto"/>
              </a:rPr>
              <a:t>expand </a:t>
            </a:r>
            <a:r>
              <a:rPr sz="1400" spc="-5" dirty="0">
                <a:solidFill>
                  <a:srgbClr val="231F20"/>
                </a:solidFill>
                <a:latin typeface="Roboto"/>
                <a:cs typeface="Roboto"/>
              </a:rPr>
              <a:t>and </a:t>
            </a:r>
            <a:r>
              <a:rPr sz="1400" spc="-10" dirty="0">
                <a:solidFill>
                  <a:srgbClr val="231F20"/>
                </a:solidFill>
                <a:latin typeface="Roboto"/>
                <a:cs typeface="Roboto"/>
              </a:rPr>
              <a:t>create </a:t>
            </a:r>
            <a:r>
              <a:rPr sz="1400" dirty="0">
                <a:solidFill>
                  <a:srgbClr val="231F20"/>
                </a:solidFill>
                <a:latin typeface="Roboto"/>
                <a:cs typeface="Roboto"/>
              </a:rPr>
              <a:t>a </a:t>
            </a:r>
            <a:r>
              <a:rPr sz="1400" spc="-5" dirty="0">
                <a:solidFill>
                  <a:srgbClr val="231F20"/>
                </a:solidFill>
                <a:latin typeface="Roboto"/>
                <a:cs typeface="Roboto"/>
              </a:rPr>
              <a:t>first-class </a:t>
            </a:r>
            <a:r>
              <a:rPr sz="1400" spc="-10" dirty="0">
                <a:solidFill>
                  <a:srgbClr val="231F20"/>
                </a:solidFill>
                <a:latin typeface="Roboto"/>
                <a:cs typeface="Roboto"/>
              </a:rPr>
              <a:t>African </a:t>
            </a:r>
            <a:r>
              <a:rPr sz="1400" spc="-5" dirty="0">
                <a:solidFill>
                  <a:srgbClr val="231F20"/>
                </a:solidFill>
                <a:latin typeface="Roboto"/>
                <a:cs typeface="Roboto"/>
              </a:rPr>
              <a:t>American </a:t>
            </a:r>
            <a:r>
              <a:rPr sz="1400" dirty="0">
                <a:solidFill>
                  <a:srgbClr val="231F20"/>
                </a:solidFill>
                <a:latin typeface="Roboto"/>
                <a:cs typeface="Roboto"/>
              </a:rPr>
              <a:t> </a:t>
            </a:r>
            <a:r>
              <a:rPr sz="1400" spc="-5" dirty="0">
                <a:solidFill>
                  <a:srgbClr val="231F20"/>
                </a:solidFill>
                <a:latin typeface="Roboto"/>
                <a:cs typeface="Roboto"/>
              </a:rPr>
              <a:t>Museum</a:t>
            </a:r>
            <a:r>
              <a:rPr sz="1400" spc="-10" dirty="0">
                <a:solidFill>
                  <a:srgbClr val="231F20"/>
                </a:solidFill>
                <a:latin typeface="Roboto"/>
                <a:cs typeface="Roboto"/>
              </a:rPr>
              <a:t> for</a:t>
            </a:r>
            <a:r>
              <a:rPr sz="1400" spc="-5" dirty="0">
                <a:solidFill>
                  <a:srgbClr val="231F20"/>
                </a:solidFill>
                <a:latin typeface="Roboto"/>
                <a:cs typeface="Roboto"/>
              </a:rPr>
              <a:t> our county, state, and</a:t>
            </a:r>
            <a:r>
              <a:rPr sz="1400" dirty="0">
                <a:solidFill>
                  <a:srgbClr val="231F20"/>
                </a:solidFill>
                <a:latin typeface="Roboto"/>
                <a:cs typeface="Roboto"/>
              </a:rPr>
              <a:t> </a:t>
            </a:r>
            <a:r>
              <a:rPr sz="1400" spc="-10" dirty="0">
                <a:solidFill>
                  <a:srgbClr val="231F20"/>
                </a:solidFill>
                <a:latin typeface="Roboto"/>
                <a:cs typeface="Roboto"/>
              </a:rPr>
              <a:t>nation.</a:t>
            </a:r>
            <a:endParaRPr sz="1400" dirty="0">
              <a:latin typeface="Roboto"/>
              <a:cs typeface="Roboto"/>
            </a:endParaRPr>
          </a:p>
          <a:p>
            <a:pPr>
              <a:lnSpc>
                <a:spcPct val="100000"/>
              </a:lnSpc>
              <a:spcBef>
                <a:spcPts val="55"/>
              </a:spcBef>
            </a:pPr>
            <a:endParaRPr sz="1400" dirty="0">
              <a:latin typeface="Roboto"/>
              <a:cs typeface="Roboto"/>
            </a:endParaRPr>
          </a:p>
          <a:p>
            <a:pPr marL="12700" algn="ctr">
              <a:lnSpc>
                <a:spcPct val="100000"/>
              </a:lnSpc>
              <a:spcBef>
                <a:spcPts val="5"/>
              </a:spcBef>
            </a:pPr>
            <a:r>
              <a:rPr sz="1400" spc="-20" dirty="0">
                <a:solidFill>
                  <a:srgbClr val="231F20"/>
                </a:solidFill>
                <a:latin typeface="Roboto"/>
                <a:cs typeface="Roboto"/>
              </a:rPr>
              <a:t>We</a:t>
            </a:r>
            <a:r>
              <a:rPr sz="1400" dirty="0">
                <a:solidFill>
                  <a:srgbClr val="231F20"/>
                </a:solidFill>
                <a:latin typeface="Roboto"/>
                <a:cs typeface="Roboto"/>
              </a:rPr>
              <a:t> </a:t>
            </a:r>
            <a:r>
              <a:rPr sz="1400" spc="-10" dirty="0">
                <a:solidFill>
                  <a:srgbClr val="231F20"/>
                </a:solidFill>
                <a:latin typeface="Roboto"/>
                <a:cs typeface="Roboto"/>
              </a:rPr>
              <a:t>invite</a:t>
            </a:r>
            <a:r>
              <a:rPr sz="1400" dirty="0">
                <a:solidFill>
                  <a:srgbClr val="231F20"/>
                </a:solidFill>
                <a:latin typeface="Roboto"/>
                <a:cs typeface="Roboto"/>
              </a:rPr>
              <a:t> </a:t>
            </a:r>
            <a:r>
              <a:rPr sz="1400" spc="-5" dirty="0">
                <a:solidFill>
                  <a:srgbClr val="231F20"/>
                </a:solidFill>
                <a:latin typeface="Roboto"/>
                <a:cs typeface="Roboto"/>
              </a:rPr>
              <a:t>and</a:t>
            </a:r>
            <a:r>
              <a:rPr sz="1400" dirty="0">
                <a:solidFill>
                  <a:srgbClr val="231F20"/>
                </a:solidFill>
                <a:latin typeface="Roboto"/>
                <a:cs typeface="Roboto"/>
              </a:rPr>
              <a:t> </a:t>
            </a:r>
            <a:r>
              <a:rPr sz="1400" spc="-10" dirty="0">
                <a:solidFill>
                  <a:srgbClr val="231F20"/>
                </a:solidFill>
                <a:latin typeface="Roboto"/>
                <a:cs typeface="Roboto"/>
              </a:rPr>
              <a:t>welcome</a:t>
            </a:r>
            <a:r>
              <a:rPr sz="1400" dirty="0">
                <a:solidFill>
                  <a:srgbClr val="231F20"/>
                </a:solidFill>
                <a:latin typeface="Roboto"/>
                <a:cs typeface="Roboto"/>
              </a:rPr>
              <a:t> </a:t>
            </a:r>
            <a:r>
              <a:rPr sz="1400" spc="-10" dirty="0">
                <a:solidFill>
                  <a:srgbClr val="231F20"/>
                </a:solidFill>
                <a:latin typeface="Roboto"/>
                <a:cs typeface="Roboto"/>
              </a:rPr>
              <a:t>you</a:t>
            </a:r>
            <a:r>
              <a:rPr sz="1400" spc="-5" dirty="0">
                <a:solidFill>
                  <a:srgbClr val="231F20"/>
                </a:solidFill>
                <a:latin typeface="Roboto"/>
                <a:cs typeface="Roboto"/>
              </a:rPr>
              <a:t> </a:t>
            </a:r>
            <a:r>
              <a:rPr sz="1400" spc="-15" dirty="0">
                <a:solidFill>
                  <a:srgbClr val="231F20"/>
                </a:solidFill>
                <a:latin typeface="Roboto"/>
                <a:cs typeface="Roboto"/>
              </a:rPr>
              <a:t>to</a:t>
            </a:r>
            <a:r>
              <a:rPr sz="1400" spc="-5" dirty="0">
                <a:solidFill>
                  <a:srgbClr val="231F20"/>
                </a:solidFill>
                <a:latin typeface="Roboto"/>
                <a:cs typeface="Roboto"/>
              </a:rPr>
              <a:t> </a:t>
            </a:r>
            <a:r>
              <a:rPr sz="1400" dirty="0">
                <a:solidFill>
                  <a:srgbClr val="231F20"/>
                </a:solidFill>
                <a:latin typeface="Roboto"/>
                <a:cs typeface="Roboto"/>
              </a:rPr>
              <a:t>be</a:t>
            </a:r>
            <a:r>
              <a:rPr sz="1400" spc="5" dirty="0">
                <a:solidFill>
                  <a:srgbClr val="231F20"/>
                </a:solidFill>
                <a:latin typeface="Roboto"/>
                <a:cs typeface="Roboto"/>
              </a:rPr>
              <a:t> </a:t>
            </a:r>
            <a:r>
              <a:rPr sz="1400" dirty="0">
                <a:solidFill>
                  <a:srgbClr val="231F20"/>
                </a:solidFill>
                <a:latin typeface="Roboto"/>
                <a:cs typeface="Roboto"/>
              </a:rPr>
              <a:t>a </a:t>
            </a:r>
            <a:r>
              <a:rPr sz="1400" spc="5" dirty="0">
                <a:solidFill>
                  <a:srgbClr val="231F20"/>
                </a:solidFill>
                <a:latin typeface="Roboto"/>
                <a:cs typeface="Roboto"/>
              </a:rPr>
              <a:t>part</a:t>
            </a:r>
            <a:r>
              <a:rPr sz="1400" dirty="0">
                <a:solidFill>
                  <a:srgbClr val="231F20"/>
                </a:solidFill>
                <a:latin typeface="Roboto"/>
                <a:cs typeface="Roboto"/>
              </a:rPr>
              <a:t> </a:t>
            </a:r>
            <a:r>
              <a:rPr sz="1400" spc="-15" dirty="0">
                <a:solidFill>
                  <a:srgbClr val="231F20"/>
                </a:solidFill>
                <a:latin typeface="Roboto"/>
                <a:cs typeface="Roboto"/>
              </a:rPr>
              <a:t>of</a:t>
            </a:r>
            <a:r>
              <a:rPr sz="1400" dirty="0">
                <a:solidFill>
                  <a:srgbClr val="231F20"/>
                </a:solidFill>
                <a:latin typeface="Roboto"/>
                <a:cs typeface="Roboto"/>
              </a:rPr>
              <a:t> </a:t>
            </a:r>
            <a:r>
              <a:rPr sz="1400" b="1" spc="-5" dirty="0">
                <a:solidFill>
                  <a:srgbClr val="231F20"/>
                </a:solidFill>
                <a:latin typeface="Roboto"/>
                <a:cs typeface="Roboto"/>
              </a:rPr>
              <a:t>The</a:t>
            </a:r>
            <a:r>
              <a:rPr sz="1400" b="1" dirty="0">
                <a:solidFill>
                  <a:srgbClr val="231F20"/>
                </a:solidFill>
                <a:latin typeface="Roboto"/>
                <a:cs typeface="Roboto"/>
              </a:rPr>
              <a:t> </a:t>
            </a:r>
            <a:r>
              <a:rPr sz="1400" b="1" spc="-10" dirty="0">
                <a:solidFill>
                  <a:srgbClr val="231F20"/>
                </a:solidFill>
                <a:latin typeface="Roboto"/>
                <a:cs typeface="Roboto"/>
              </a:rPr>
              <a:t>Woodson</a:t>
            </a:r>
            <a:r>
              <a:rPr sz="1400" b="1" dirty="0">
                <a:solidFill>
                  <a:srgbClr val="231F20"/>
                </a:solidFill>
                <a:latin typeface="Roboto"/>
                <a:cs typeface="Roboto"/>
              </a:rPr>
              <a:t> </a:t>
            </a:r>
            <a:r>
              <a:rPr sz="1400" b="1" spc="-10" dirty="0">
                <a:solidFill>
                  <a:srgbClr val="231F20"/>
                </a:solidFill>
                <a:latin typeface="Roboto"/>
                <a:cs typeface="Roboto"/>
              </a:rPr>
              <a:t>African</a:t>
            </a:r>
            <a:r>
              <a:rPr sz="1400" b="1" dirty="0">
                <a:solidFill>
                  <a:srgbClr val="231F20"/>
                </a:solidFill>
                <a:latin typeface="Roboto"/>
                <a:cs typeface="Roboto"/>
              </a:rPr>
              <a:t> American Museum </a:t>
            </a:r>
            <a:r>
              <a:rPr sz="1400" b="1" spc="-5" dirty="0">
                <a:solidFill>
                  <a:srgbClr val="231F20"/>
                </a:solidFill>
                <a:latin typeface="Roboto"/>
                <a:cs typeface="Roboto"/>
              </a:rPr>
              <a:t>of</a:t>
            </a:r>
            <a:r>
              <a:rPr sz="1400" b="1" dirty="0">
                <a:solidFill>
                  <a:srgbClr val="231F20"/>
                </a:solidFill>
                <a:latin typeface="Roboto"/>
                <a:cs typeface="Roboto"/>
              </a:rPr>
              <a:t> </a:t>
            </a:r>
            <a:r>
              <a:rPr sz="1400" b="1" spc="-5" dirty="0">
                <a:solidFill>
                  <a:srgbClr val="231F20"/>
                </a:solidFill>
                <a:latin typeface="Roboto"/>
                <a:cs typeface="Roboto"/>
              </a:rPr>
              <a:t>Florida</a:t>
            </a:r>
            <a:r>
              <a:rPr sz="1400" spc="-5" dirty="0">
                <a:solidFill>
                  <a:srgbClr val="231F20"/>
                </a:solidFill>
                <a:latin typeface="Roboto"/>
                <a:cs typeface="Roboto"/>
              </a:rPr>
              <a:t>.</a:t>
            </a:r>
            <a:endParaRPr sz="1400" dirty="0">
              <a:latin typeface="Roboto"/>
              <a:cs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5257800"/>
          </a:xfrm>
          <a:prstGeom prst="rect">
            <a:avLst/>
          </a:prstGeom>
        </p:spPr>
      </p:pic>
      <p:sp>
        <p:nvSpPr>
          <p:cNvPr id="3" name="object 3"/>
          <p:cNvSpPr txBox="1"/>
          <p:nvPr/>
        </p:nvSpPr>
        <p:spPr>
          <a:xfrm>
            <a:off x="152400" y="5449316"/>
            <a:ext cx="9753600" cy="443711"/>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231F20"/>
                </a:solidFill>
                <a:latin typeface="Roboto"/>
                <a:cs typeface="Roboto"/>
              </a:rPr>
              <a:t>South </a:t>
            </a:r>
            <a:r>
              <a:rPr sz="1400" spc="-10" dirty="0">
                <a:solidFill>
                  <a:srgbClr val="231F20"/>
                </a:solidFill>
                <a:latin typeface="Roboto"/>
                <a:cs typeface="Roboto"/>
              </a:rPr>
              <a:t>facing view of </a:t>
            </a:r>
            <a:r>
              <a:rPr sz="1400" b="1" spc="-5" dirty="0">
                <a:solidFill>
                  <a:srgbClr val="231F20"/>
                </a:solidFill>
                <a:latin typeface="Roboto"/>
                <a:cs typeface="Roboto"/>
              </a:rPr>
              <a:t>Front of </a:t>
            </a:r>
            <a:r>
              <a:rPr sz="1400" b="1" dirty="0">
                <a:solidFill>
                  <a:srgbClr val="231F20"/>
                </a:solidFill>
                <a:latin typeface="Roboto"/>
                <a:cs typeface="Roboto"/>
              </a:rPr>
              <a:t>the Museum </a:t>
            </a:r>
            <a:r>
              <a:rPr sz="1400" spc="-10" dirty="0">
                <a:solidFill>
                  <a:srgbClr val="231F20"/>
                </a:solidFill>
                <a:latin typeface="Roboto"/>
                <a:cs typeface="Roboto"/>
              </a:rPr>
              <a:t>from </a:t>
            </a:r>
            <a:r>
              <a:rPr sz="1400" dirty="0">
                <a:solidFill>
                  <a:srgbClr val="231F20"/>
                </a:solidFill>
                <a:latin typeface="Roboto"/>
                <a:cs typeface="Roboto"/>
              </a:rPr>
              <a:t>22nd Street </a:t>
            </a:r>
            <a:r>
              <a:rPr sz="1400" spc="-5" dirty="0">
                <a:solidFill>
                  <a:srgbClr val="231F20"/>
                </a:solidFill>
                <a:latin typeface="Roboto"/>
                <a:cs typeface="Roboto"/>
              </a:rPr>
              <a:t>South. </a:t>
            </a:r>
            <a:r>
              <a:rPr sz="1400" dirty="0">
                <a:solidFill>
                  <a:srgbClr val="231F20"/>
                </a:solidFill>
                <a:latin typeface="Roboto"/>
                <a:cs typeface="Roboto"/>
              </a:rPr>
              <a:t>The </a:t>
            </a:r>
            <a:r>
              <a:rPr sz="1400" spc="-10" dirty="0">
                <a:solidFill>
                  <a:srgbClr val="231F20"/>
                </a:solidFill>
                <a:latin typeface="Roboto"/>
                <a:cs typeface="Roboto"/>
              </a:rPr>
              <a:t>new </a:t>
            </a:r>
            <a:r>
              <a:rPr sz="1400" spc="5" dirty="0">
                <a:solidFill>
                  <a:srgbClr val="231F20"/>
                </a:solidFill>
                <a:latin typeface="Roboto"/>
                <a:cs typeface="Roboto"/>
              </a:rPr>
              <a:t>30,500 </a:t>
            </a:r>
            <a:r>
              <a:rPr sz="1400" spc="-10" dirty="0">
                <a:solidFill>
                  <a:srgbClr val="231F20"/>
                </a:solidFill>
                <a:latin typeface="Roboto"/>
                <a:cs typeface="Roboto"/>
              </a:rPr>
              <a:t>square foot </a:t>
            </a:r>
            <a:r>
              <a:rPr sz="1400" spc="-5" dirty="0">
                <a:solidFill>
                  <a:srgbClr val="231F20"/>
                </a:solidFill>
                <a:latin typeface="Roboto"/>
                <a:cs typeface="Roboto"/>
              </a:rPr>
              <a:t>museum </a:t>
            </a:r>
            <a:r>
              <a:rPr sz="1400" spc="-10" dirty="0">
                <a:solidFill>
                  <a:srgbClr val="231F20"/>
                </a:solidFill>
                <a:latin typeface="Roboto"/>
                <a:cs typeface="Roboto"/>
              </a:rPr>
              <a:t>will activate </a:t>
            </a:r>
            <a:r>
              <a:rPr sz="1400" dirty="0">
                <a:solidFill>
                  <a:srgbClr val="231F20"/>
                </a:solidFill>
                <a:latin typeface="Roboto"/>
                <a:cs typeface="Roboto"/>
              </a:rPr>
              <a:t>22nd </a:t>
            </a:r>
            <a:r>
              <a:rPr sz="1400" spc="-285" dirty="0">
                <a:solidFill>
                  <a:srgbClr val="231F20"/>
                </a:solidFill>
                <a:latin typeface="Roboto"/>
                <a:cs typeface="Roboto"/>
              </a:rPr>
              <a:t> </a:t>
            </a:r>
            <a:r>
              <a:rPr sz="1400" dirty="0">
                <a:solidFill>
                  <a:srgbClr val="231F20"/>
                </a:solidFill>
                <a:latin typeface="Roboto"/>
                <a:cs typeface="Roboto"/>
              </a:rPr>
              <a:t>Street </a:t>
            </a:r>
            <a:r>
              <a:rPr sz="1400" spc="-5" dirty="0">
                <a:solidFill>
                  <a:srgbClr val="231F20"/>
                </a:solidFill>
                <a:latin typeface="Roboto"/>
                <a:cs typeface="Roboto"/>
              </a:rPr>
              <a:t>South</a:t>
            </a:r>
            <a:r>
              <a:rPr sz="1400" spc="5" dirty="0">
                <a:solidFill>
                  <a:srgbClr val="231F20"/>
                </a:solidFill>
                <a:latin typeface="Roboto"/>
                <a:cs typeface="Roboto"/>
              </a:rPr>
              <a:t> </a:t>
            </a:r>
            <a:r>
              <a:rPr sz="1400" spc="-5" dirty="0">
                <a:solidFill>
                  <a:srgbClr val="231F20"/>
                </a:solidFill>
                <a:latin typeface="Roboto"/>
                <a:cs typeface="Roboto"/>
              </a:rPr>
              <a:t>and</a:t>
            </a:r>
            <a:r>
              <a:rPr sz="1400" spc="5" dirty="0">
                <a:solidFill>
                  <a:srgbClr val="231F20"/>
                </a:solidFill>
                <a:latin typeface="Roboto"/>
                <a:cs typeface="Roboto"/>
              </a:rPr>
              <a:t> </a:t>
            </a:r>
            <a:r>
              <a:rPr sz="1400" spc="-5" dirty="0">
                <a:solidFill>
                  <a:srgbClr val="231F20"/>
                </a:solidFill>
                <a:latin typeface="Roboto"/>
                <a:cs typeface="Roboto"/>
              </a:rPr>
              <a:t>set</a:t>
            </a:r>
            <a:r>
              <a:rPr sz="1400" spc="5" dirty="0">
                <a:solidFill>
                  <a:srgbClr val="231F20"/>
                </a:solidFill>
                <a:latin typeface="Roboto"/>
                <a:cs typeface="Roboto"/>
              </a:rPr>
              <a:t> </a:t>
            </a:r>
            <a:r>
              <a:rPr sz="1400" spc="-5" dirty="0">
                <a:solidFill>
                  <a:srgbClr val="231F20"/>
                </a:solidFill>
                <a:latin typeface="Roboto"/>
                <a:cs typeface="Roboto"/>
              </a:rPr>
              <a:t>the</a:t>
            </a:r>
            <a:r>
              <a:rPr sz="1400" spc="5" dirty="0">
                <a:solidFill>
                  <a:srgbClr val="231F20"/>
                </a:solidFill>
                <a:latin typeface="Roboto"/>
                <a:cs typeface="Roboto"/>
              </a:rPr>
              <a:t> </a:t>
            </a:r>
            <a:r>
              <a:rPr sz="1400" spc="-10" dirty="0">
                <a:solidFill>
                  <a:srgbClr val="231F20"/>
                </a:solidFill>
                <a:latin typeface="Roboto"/>
                <a:cs typeface="Roboto"/>
              </a:rPr>
              <a:t>tone</a:t>
            </a:r>
            <a:r>
              <a:rPr sz="1400" spc="5" dirty="0">
                <a:solidFill>
                  <a:srgbClr val="231F20"/>
                </a:solidFill>
                <a:latin typeface="Roboto"/>
                <a:cs typeface="Roboto"/>
              </a:rPr>
              <a:t> </a:t>
            </a:r>
            <a:r>
              <a:rPr sz="1400" spc="-5" dirty="0">
                <a:solidFill>
                  <a:srgbClr val="231F20"/>
                </a:solidFill>
                <a:latin typeface="Roboto"/>
                <a:cs typeface="Roboto"/>
              </a:rPr>
              <a:t>through</a:t>
            </a:r>
            <a:r>
              <a:rPr sz="1400" spc="5" dirty="0">
                <a:solidFill>
                  <a:srgbClr val="231F20"/>
                </a:solidFill>
                <a:latin typeface="Roboto"/>
                <a:cs typeface="Roboto"/>
              </a:rPr>
              <a:t> </a:t>
            </a:r>
            <a:r>
              <a:rPr sz="1400" spc="-5" dirty="0">
                <a:solidFill>
                  <a:srgbClr val="231F20"/>
                </a:solidFill>
                <a:latin typeface="Roboto"/>
                <a:cs typeface="Roboto"/>
              </a:rPr>
              <a:t>its</a:t>
            </a:r>
            <a:r>
              <a:rPr sz="1400" spc="5" dirty="0">
                <a:solidFill>
                  <a:srgbClr val="231F20"/>
                </a:solidFill>
                <a:latin typeface="Roboto"/>
                <a:cs typeface="Roboto"/>
              </a:rPr>
              <a:t> </a:t>
            </a:r>
            <a:r>
              <a:rPr sz="1400" spc="-5" dirty="0">
                <a:solidFill>
                  <a:srgbClr val="231F20"/>
                </a:solidFill>
                <a:latin typeface="Roboto"/>
                <a:cs typeface="Roboto"/>
              </a:rPr>
              <a:t>form,</a:t>
            </a:r>
            <a:r>
              <a:rPr sz="1400" dirty="0">
                <a:solidFill>
                  <a:srgbClr val="231F20"/>
                </a:solidFill>
                <a:latin typeface="Roboto"/>
                <a:cs typeface="Roboto"/>
              </a:rPr>
              <a:t> </a:t>
            </a:r>
            <a:r>
              <a:rPr sz="1400" spc="-10" dirty="0">
                <a:solidFill>
                  <a:srgbClr val="231F20"/>
                </a:solidFill>
                <a:latin typeface="Roboto"/>
                <a:cs typeface="Roboto"/>
              </a:rPr>
              <a:t>that</a:t>
            </a:r>
            <a:r>
              <a:rPr sz="1400" spc="5" dirty="0">
                <a:solidFill>
                  <a:srgbClr val="231F20"/>
                </a:solidFill>
                <a:latin typeface="Roboto"/>
                <a:cs typeface="Roboto"/>
              </a:rPr>
              <a:t> </a:t>
            </a:r>
            <a:r>
              <a:rPr sz="1400" spc="-10" dirty="0">
                <a:solidFill>
                  <a:srgbClr val="231F20"/>
                </a:solidFill>
                <a:latin typeface="Roboto"/>
                <a:cs typeface="Roboto"/>
              </a:rPr>
              <a:t>this</a:t>
            </a:r>
            <a:r>
              <a:rPr sz="1400" spc="5" dirty="0">
                <a:solidFill>
                  <a:srgbClr val="231F20"/>
                </a:solidFill>
                <a:latin typeface="Roboto"/>
                <a:cs typeface="Roboto"/>
              </a:rPr>
              <a:t> </a:t>
            </a:r>
            <a:r>
              <a:rPr sz="1400" spc="-10" dirty="0">
                <a:solidFill>
                  <a:srgbClr val="231F20"/>
                </a:solidFill>
                <a:latin typeface="Roboto"/>
                <a:cs typeface="Roboto"/>
              </a:rPr>
              <a:t>is</a:t>
            </a:r>
            <a:r>
              <a:rPr sz="1400" dirty="0">
                <a:solidFill>
                  <a:srgbClr val="231F20"/>
                </a:solidFill>
                <a:latin typeface="Roboto"/>
                <a:cs typeface="Roboto"/>
              </a:rPr>
              <a:t> </a:t>
            </a:r>
            <a:r>
              <a:rPr sz="1400" spc="-5" dirty="0">
                <a:solidFill>
                  <a:srgbClr val="231F20"/>
                </a:solidFill>
                <a:latin typeface="Roboto"/>
                <a:cs typeface="Roboto"/>
              </a:rPr>
              <a:t>an</a:t>
            </a:r>
            <a:r>
              <a:rPr sz="1400" spc="5" dirty="0">
                <a:solidFill>
                  <a:srgbClr val="231F20"/>
                </a:solidFill>
                <a:latin typeface="Roboto"/>
                <a:cs typeface="Roboto"/>
              </a:rPr>
              <a:t> </a:t>
            </a:r>
            <a:r>
              <a:rPr sz="1400" spc="-10" dirty="0">
                <a:solidFill>
                  <a:srgbClr val="231F20"/>
                </a:solidFill>
                <a:latin typeface="Roboto"/>
                <a:cs typeface="Roboto"/>
              </a:rPr>
              <a:t>iconic</a:t>
            </a:r>
            <a:r>
              <a:rPr sz="1400" dirty="0">
                <a:solidFill>
                  <a:srgbClr val="231F20"/>
                </a:solidFill>
                <a:latin typeface="Roboto"/>
                <a:cs typeface="Roboto"/>
              </a:rPr>
              <a:t> </a:t>
            </a:r>
            <a:r>
              <a:rPr sz="1400" spc="-10" dirty="0">
                <a:solidFill>
                  <a:srgbClr val="231F20"/>
                </a:solidFill>
                <a:latin typeface="Roboto"/>
                <a:cs typeface="Roboto"/>
              </a:rPr>
              <a:t>treasure</a:t>
            </a:r>
            <a:r>
              <a:rPr sz="1400" spc="5" dirty="0">
                <a:solidFill>
                  <a:srgbClr val="231F20"/>
                </a:solidFill>
                <a:latin typeface="Roboto"/>
                <a:cs typeface="Roboto"/>
              </a:rPr>
              <a:t> </a:t>
            </a:r>
            <a:r>
              <a:rPr sz="1400" spc="-10" dirty="0">
                <a:solidFill>
                  <a:srgbClr val="231F20"/>
                </a:solidFill>
                <a:latin typeface="Roboto"/>
                <a:cs typeface="Roboto"/>
              </a:rPr>
              <a:t>housing</a:t>
            </a:r>
            <a:r>
              <a:rPr sz="1400" spc="5" dirty="0">
                <a:solidFill>
                  <a:srgbClr val="231F20"/>
                </a:solidFill>
                <a:latin typeface="Roboto"/>
                <a:cs typeface="Roboto"/>
              </a:rPr>
              <a:t> </a:t>
            </a:r>
            <a:r>
              <a:rPr sz="1400" spc="-5" dirty="0">
                <a:solidFill>
                  <a:srgbClr val="231F20"/>
                </a:solidFill>
                <a:latin typeface="Roboto"/>
                <a:cs typeface="Roboto"/>
              </a:rPr>
              <a:t>an</a:t>
            </a:r>
            <a:r>
              <a:rPr sz="1400" spc="5" dirty="0">
                <a:solidFill>
                  <a:srgbClr val="231F20"/>
                </a:solidFill>
                <a:latin typeface="Roboto"/>
                <a:cs typeface="Roboto"/>
              </a:rPr>
              <a:t> </a:t>
            </a:r>
            <a:r>
              <a:rPr sz="1400" dirty="0">
                <a:solidFill>
                  <a:srgbClr val="231F20"/>
                </a:solidFill>
                <a:latin typeface="Roboto"/>
                <a:cs typeface="Roboto"/>
              </a:rPr>
              <a:t>important</a:t>
            </a:r>
            <a:r>
              <a:rPr sz="1400" spc="5" dirty="0">
                <a:solidFill>
                  <a:srgbClr val="231F20"/>
                </a:solidFill>
                <a:latin typeface="Roboto"/>
                <a:cs typeface="Roboto"/>
              </a:rPr>
              <a:t> </a:t>
            </a:r>
            <a:r>
              <a:rPr sz="1400" spc="-5" dirty="0">
                <a:solidFill>
                  <a:srgbClr val="231F20"/>
                </a:solidFill>
                <a:latin typeface="Roboto"/>
                <a:cs typeface="Roboto"/>
              </a:rPr>
              <a:t>cultural</a:t>
            </a:r>
            <a:r>
              <a:rPr sz="1400" spc="5" dirty="0">
                <a:solidFill>
                  <a:srgbClr val="231F20"/>
                </a:solidFill>
                <a:latin typeface="Roboto"/>
                <a:cs typeface="Roboto"/>
              </a:rPr>
              <a:t> </a:t>
            </a:r>
            <a:r>
              <a:rPr sz="1400" spc="-5" dirty="0">
                <a:solidFill>
                  <a:srgbClr val="231F20"/>
                </a:solidFill>
                <a:latin typeface="Roboto"/>
                <a:cs typeface="Roboto"/>
              </a:rPr>
              <a:t>experience.</a:t>
            </a:r>
            <a:endParaRPr sz="1400" dirty="0">
              <a:latin typeface="Roboto"/>
              <a:cs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0" y="0"/>
            <a:ext cx="10051779" cy="5257800"/>
          </a:xfrm>
          <a:prstGeom prst="rect">
            <a:avLst/>
          </a:prstGeom>
        </p:spPr>
      </p:pic>
      <p:sp>
        <p:nvSpPr>
          <p:cNvPr id="3" name="object 3"/>
          <p:cNvSpPr txBox="1"/>
          <p:nvPr/>
        </p:nvSpPr>
        <p:spPr>
          <a:xfrm>
            <a:off x="152400" y="5500116"/>
            <a:ext cx="9677400" cy="659155"/>
          </a:xfrm>
          <a:prstGeom prst="rect">
            <a:avLst/>
          </a:prstGeom>
        </p:spPr>
        <p:txBody>
          <a:bodyPr vert="horz" wrap="square" lIns="0" tIns="12700" rIns="0" bIns="0" rtlCol="0">
            <a:spAutoFit/>
          </a:bodyPr>
          <a:lstStyle/>
          <a:p>
            <a:pPr marL="12700" marR="5080" algn="just">
              <a:lnSpc>
                <a:spcPct val="100000"/>
              </a:lnSpc>
              <a:spcBef>
                <a:spcPts val="100"/>
              </a:spcBef>
            </a:pPr>
            <a:r>
              <a:rPr sz="1400" dirty="0">
                <a:solidFill>
                  <a:srgbClr val="231F20"/>
                </a:solidFill>
                <a:latin typeface="Roboto"/>
                <a:cs typeface="Roboto"/>
              </a:rPr>
              <a:t>The </a:t>
            </a:r>
            <a:r>
              <a:rPr sz="1400" spc="-5" dirty="0">
                <a:solidFill>
                  <a:srgbClr val="231F20"/>
                </a:solidFill>
                <a:latin typeface="Roboto"/>
                <a:cs typeface="Roboto"/>
              </a:rPr>
              <a:t>view of </a:t>
            </a:r>
            <a:r>
              <a:rPr sz="1400" dirty="0">
                <a:solidFill>
                  <a:srgbClr val="231F20"/>
                </a:solidFill>
                <a:latin typeface="Roboto"/>
                <a:cs typeface="Roboto"/>
              </a:rPr>
              <a:t>the </a:t>
            </a:r>
            <a:r>
              <a:rPr sz="1400" b="1" spc="-15" dirty="0">
                <a:solidFill>
                  <a:srgbClr val="231F20"/>
                </a:solidFill>
                <a:latin typeface="Roboto"/>
                <a:cs typeface="Roboto"/>
              </a:rPr>
              <a:t>Front </a:t>
            </a:r>
            <a:r>
              <a:rPr sz="1400" b="1" spc="-5" dirty="0">
                <a:solidFill>
                  <a:srgbClr val="231F20"/>
                </a:solidFill>
                <a:latin typeface="Roboto"/>
                <a:cs typeface="Roboto"/>
              </a:rPr>
              <a:t>of </a:t>
            </a:r>
            <a:r>
              <a:rPr sz="1400" b="1" dirty="0">
                <a:solidFill>
                  <a:srgbClr val="231F20"/>
                </a:solidFill>
                <a:latin typeface="Roboto"/>
                <a:cs typeface="Roboto"/>
              </a:rPr>
              <a:t>the Museum, </a:t>
            </a:r>
            <a:r>
              <a:rPr sz="1400" spc="-5" dirty="0">
                <a:solidFill>
                  <a:srgbClr val="231F20"/>
                </a:solidFill>
                <a:latin typeface="Roboto"/>
                <a:cs typeface="Roboto"/>
              </a:rPr>
              <a:t>facing </a:t>
            </a:r>
            <a:r>
              <a:rPr sz="1400" dirty="0">
                <a:solidFill>
                  <a:srgbClr val="231F20"/>
                </a:solidFill>
                <a:latin typeface="Roboto"/>
                <a:cs typeface="Roboto"/>
              </a:rPr>
              <a:t>southwest </a:t>
            </a:r>
            <a:r>
              <a:rPr sz="1400" spc="-5" dirty="0">
                <a:solidFill>
                  <a:srgbClr val="231F20"/>
                </a:solidFill>
                <a:latin typeface="Roboto"/>
                <a:cs typeface="Roboto"/>
              </a:rPr>
              <a:t>on </a:t>
            </a:r>
            <a:r>
              <a:rPr sz="1400" dirty="0">
                <a:solidFill>
                  <a:srgbClr val="231F20"/>
                </a:solidFill>
                <a:latin typeface="Roboto"/>
                <a:cs typeface="Roboto"/>
              </a:rPr>
              <a:t>22nd </a:t>
            </a:r>
            <a:r>
              <a:rPr sz="1400" spc="-5" dirty="0">
                <a:solidFill>
                  <a:srgbClr val="231F20"/>
                </a:solidFill>
                <a:latin typeface="Roboto"/>
                <a:cs typeface="Roboto"/>
              </a:rPr>
              <a:t>Street South.</a:t>
            </a:r>
            <a:r>
              <a:rPr sz="1400" dirty="0">
                <a:solidFill>
                  <a:srgbClr val="231F20"/>
                </a:solidFill>
                <a:latin typeface="Roboto"/>
                <a:cs typeface="Roboto"/>
              </a:rPr>
              <a:t> A </a:t>
            </a:r>
            <a:r>
              <a:rPr sz="1400" spc="-5" dirty="0">
                <a:solidFill>
                  <a:srgbClr val="231F20"/>
                </a:solidFill>
                <a:latin typeface="Roboto"/>
                <a:cs typeface="Roboto"/>
              </a:rPr>
              <a:t>multi-functional </a:t>
            </a:r>
            <a:r>
              <a:rPr sz="1400" dirty="0">
                <a:solidFill>
                  <a:srgbClr val="231F20"/>
                </a:solidFill>
                <a:latin typeface="Roboto"/>
                <a:cs typeface="Roboto"/>
              </a:rPr>
              <a:t>education space, </a:t>
            </a:r>
            <a:r>
              <a:rPr sz="1400" b="1" dirty="0">
                <a:solidFill>
                  <a:srgbClr val="231F20"/>
                </a:solidFill>
                <a:latin typeface="Roboto"/>
                <a:cs typeface="Roboto"/>
              </a:rPr>
              <a:t>The </a:t>
            </a:r>
            <a:r>
              <a:rPr sz="1400" b="1" spc="5" dirty="0">
                <a:solidFill>
                  <a:srgbClr val="231F20"/>
                </a:solidFill>
                <a:latin typeface="Roboto"/>
                <a:cs typeface="Roboto"/>
              </a:rPr>
              <a:t> </a:t>
            </a:r>
            <a:r>
              <a:rPr sz="1400" b="1" dirty="0">
                <a:solidFill>
                  <a:srgbClr val="231F20"/>
                </a:solidFill>
                <a:latin typeface="Roboto"/>
                <a:cs typeface="Roboto"/>
              </a:rPr>
              <a:t>Justice </a:t>
            </a:r>
            <a:r>
              <a:rPr sz="1400" b="1" spc="-5" dirty="0">
                <a:solidFill>
                  <a:srgbClr val="231F20"/>
                </a:solidFill>
                <a:latin typeface="Roboto"/>
                <a:cs typeface="Roboto"/>
              </a:rPr>
              <a:t>Center</a:t>
            </a:r>
            <a:r>
              <a:rPr sz="1400" spc="-5" dirty="0">
                <a:solidFill>
                  <a:srgbClr val="231F20"/>
                </a:solidFill>
                <a:latin typeface="Roboto"/>
                <a:cs typeface="Roboto"/>
              </a:rPr>
              <a:t>, </a:t>
            </a:r>
            <a:r>
              <a:rPr sz="1400" dirty="0">
                <a:solidFill>
                  <a:srgbClr val="231F20"/>
                </a:solidFill>
                <a:latin typeface="Roboto"/>
                <a:cs typeface="Roboto"/>
              </a:rPr>
              <a:t>is accessible </a:t>
            </a:r>
            <a:r>
              <a:rPr sz="1400" spc="-5" dirty="0">
                <a:solidFill>
                  <a:srgbClr val="231F20"/>
                </a:solidFill>
                <a:latin typeface="Roboto"/>
                <a:cs typeface="Roboto"/>
              </a:rPr>
              <a:t>directly </a:t>
            </a:r>
            <a:r>
              <a:rPr sz="1400" spc="-10" dirty="0">
                <a:solidFill>
                  <a:srgbClr val="231F20"/>
                </a:solidFill>
                <a:latin typeface="Roboto"/>
                <a:cs typeface="Roboto"/>
              </a:rPr>
              <a:t>from </a:t>
            </a:r>
            <a:r>
              <a:rPr sz="1400" dirty="0">
                <a:solidFill>
                  <a:srgbClr val="231F20"/>
                </a:solidFill>
                <a:latin typeface="Roboto"/>
                <a:cs typeface="Roboto"/>
              </a:rPr>
              <a:t>the </a:t>
            </a:r>
            <a:r>
              <a:rPr sz="1400" spc="-5" dirty="0">
                <a:solidFill>
                  <a:srgbClr val="231F20"/>
                </a:solidFill>
                <a:latin typeface="Roboto"/>
                <a:cs typeface="Roboto"/>
              </a:rPr>
              <a:t>lobby </a:t>
            </a:r>
            <a:r>
              <a:rPr sz="1400" dirty="0">
                <a:solidFill>
                  <a:srgbClr val="231F20"/>
                </a:solidFill>
                <a:latin typeface="Roboto"/>
                <a:cs typeface="Roboto"/>
              </a:rPr>
              <a:t>as </a:t>
            </a:r>
            <a:r>
              <a:rPr sz="1400" spc="-5" dirty="0">
                <a:solidFill>
                  <a:srgbClr val="231F20"/>
                </a:solidFill>
                <a:latin typeface="Roboto"/>
                <a:cs typeface="Roboto"/>
              </a:rPr>
              <a:t>well </a:t>
            </a:r>
            <a:r>
              <a:rPr sz="1400" dirty="0">
                <a:solidFill>
                  <a:srgbClr val="231F20"/>
                </a:solidFill>
                <a:latin typeface="Roboto"/>
                <a:cs typeface="Roboto"/>
              </a:rPr>
              <a:t>as </a:t>
            </a:r>
            <a:r>
              <a:rPr sz="1400" spc="-10" dirty="0">
                <a:solidFill>
                  <a:srgbClr val="231F20"/>
                </a:solidFill>
                <a:latin typeface="Roboto"/>
                <a:cs typeface="Roboto"/>
              </a:rPr>
              <a:t>from </a:t>
            </a:r>
            <a:r>
              <a:rPr sz="1400" dirty="0">
                <a:solidFill>
                  <a:srgbClr val="231F20"/>
                </a:solidFill>
                <a:latin typeface="Roboto"/>
                <a:cs typeface="Roboto"/>
              </a:rPr>
              <a:t>22nd </a:t>
            </a:r>
            <a:r>
              <a:rPr sz="1400" spc="-5" dirty="0">
                <a:solidFill>
                  <a:srgbClr val="231F20"/>
                </a:solidFill>
                <a:latin typeface="Roboto"/>
                <a:cs typeface="Roboto"/>
              </a:rPr>
              <a:t>Street South.</a:t>
            </a:r>
            <a:r>
              <a:rPr sz="1400" dirty="0">
                <a:solidFill>
                  <a:srgbClr val="231F20"/>
                </a:solidFill>
                <a:latin typeface="Roboto"/>
                <a:cs typeface="Roboto"/>
              </a:rPr>
              <a:t> </a:t>
            </a:r>
            <a:r>
              <a:rPr sz="1400" b="1" dirty="0">
                <a:solidFill>
                  <a:srgbClr val="231F20"/>
                </a:solidFill>
                <a:latin typeface="Roboto"/>
                <a:cs typeface="Roboto"/>
              </a:rPr>
              <a:t>The </a:t>
            </a:r>
            <a:r>
              <a:rPr sz="1400" b="1" spc="-5" dirty="0">
                <a:solidFill>
                  <a:srgbClr val="231F20"/>
                </a:solidFill>
                <a:latin typeface="Roboto"/>
                <a:cs typeface="Roboto"/>
              </a:rPr>
              <a:t>Justice Center </a:t>
            </a:r>
            <a:r>
              <a:rPr sz="1400" spc="-5" dirty="0">
                <a:solidFill>
                  <a:srgbClr val="231F20"/>
                </a:solidFill>
                <a:latin typeface="Roboto"/>
                <a:cs typeface="Roboto"/>
              </a:rPr>
              <a:t>can be viewed </a:t>
            </a:r>
            <a:r>
              <a:rPr sz="1400" dirty="0">
                <a:solidFill>
                  <a:srgbClr val="231F20"/>
                </a:solidFill>
                <a:latin typeface="Roboto"/>
                <a:cs typeface="Roboto"/>
              </a:rPr>
              <a:t> in</a:t>
            </a:r>
            <a:r>
              <a:rPr sz="1400" spc="-5" dirty="0">
                <a:solidFill>
                  <a:srgbClr val="231F20"/>
                </a:solidFill>
                <a:latin typeface="Roboto"/>
                <a:cs typeface="Roboto"/>
              </a:rPr>
              <a:t> </a:t>
            </a:r>
            <a:r>
              <a:rPr sz="1400" dirty="0">
                <a:solidFill>
                  <a:srgbClr val="231F20"/>
                </a:solidFill>
                <a:latin typeface="Roboto"/>
                <a:cs typeface="Roboto"/>
              </a:rPr>
              <a:t>this </a:t>
            </a:r>
            <a:r>
              <a:rPr sz="1400" spc="-5" dirty="0">
                <a:solidFill>
                  <a:srgbClr val="231F20"/>
                </a:solidFill>
                <a:latin typeface="Roboto"/>
                <a:cs typeface="Roboto"/>
              </a:rPr>
              <a:t>rendering</a:t>
            </a:r>
            <a:r>
              <a:rPr sz="1400" dirty="0">
                <a:solidFill>
                  <a:srgbClr val="231F20"/>
                </a:solidFill>
                <a:latin typeface="Roboto"/>
                <a:cs typeface="Roboto"/>
              </a:rPr>
              <a:t> </a:t>
            </a:r>
            <a:r>
              <a:rPr sz="1400" spc="-5" dirty="0">
                <a:solidFill>
                  <a:srgbClr val="231F20"/>
                </a:solidFill>
                <a:latin typeface="Roboto"/>
                <a:cs typeface="Roboto"/>
              </a:rPr>
              <a:t>on </a:t>
            </a:r>
            <a:r>
              <a:rPr sz="1400" dirty="0">
                <a:solidFill>
                  <a:srgbClr val="231F20"/>
                </a:solidFill>
                <a:latin typeface="Roboto"/>
                <a:cs typeface="Roboto"/>
              </a:rPr>
              <a:t>the </a:t>
            </a:r>
            <a:r>
              <a:rPr sz="1400" spc="-5" dirty="0">
                <a:solidFill>
                  <a:srgbClr val="231F20"/>
                </a:solidFill>
                <a:latin typeface="Roboto"/>
                <a:cs typeface="Roboto"/>
              </a:rPr>
              <a:t>far</a:t>
            </a:r>
            <a:r>
              <a:rPr sz="1400" dirty="0">
                <a:solidFill>
                  <a:srgbClr val="231F20"/>
                </a:solidFill>
                <a:latin typeface="Roboto"/>
                <a:cs typeface="Roboto"/>
              </a:rPr>
              <a:t> </a:t>
            </a:r>
            <a:r>
              <a:rPr sz="1400" spc="-5" dirty="0">
                <a:solidFill>
                  <a:srgbClr val="231F20"/>
                </a:solidFill>
                <a:latin typeface="Roboto"/>
                <a:cs typeface="Roboto"/>
              </a:rPr>
              <a:t>right of </a:t>
            </a:r>
            <a:r>
              <a:rPr sz="1400" dirty="0">
                <a:solidFill>
                  <a:srgbClr val="231F20"/>
                </a:solidFill>
                <a:latin typeface="Roboto"/>
                <a:cs typeface="Roboto"/>
              </a:rPr>
              <a:t>the </a:t>
            </a:r>
            <a:r>
              <a:rPr sz="1400" spc="-10" dirty="0">
                <a:solidFill>
                  <a:srgbClr val="231F20"/>
                </a:solidFill>
                <a:latin typeface="Roboto"/>
                <a:cs typeface="Roboto"/>
              </a:rPr>
              <a:t>first</a:t>
            </a:r>
            <a:r>
              <a:rPr sz="1400" dirty="0">
                <a:solidFill>
                  <a:srgbClr val="231F20"/>
                </a:solidFill>
                <a:latin typeface="Roboto"/>
                <a:cs typeface="Roboto"/>
              </a:rPr>
              <a:t> </a:t>
            </a:r>
            <a:r>
              <a:rPr sz="1400" spc="-5" dirty="0">
                <a:solidFill>
                  <a:srgbClr val="231F20"/>
                </a:solidFill>
                <a:latin typeface="Roboto"/>
                <a:cs typeface="Roboto"/>
              </a:rPr>
              <a:t>level.</a:t>
            </a:r>
            <a:endParaRPr sz="1400" dirty="0">
              <a:latin typeface="Roboto"/>
              <a:cs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5503671"/>
            <a:ext cx="9753600" cy="659155"/>
          </a:xfrm>
          <a:prstGeom prst="rect">
            <a:avLst/>
          </a:prstGeom>
        </p:spPr>
        <p:txBody>
          <a:bodyPr vert="horz" wrap="square" lIns="0" tIns="12700" rIns="0" bIns="0" rtlCol="0">
            <a:spAutoFit/>
          </a:bodyPr>
          <a:lstStyle/>
          <a:p>
            <a:pPr marL="12700" marR="5080" algn="just">
              <a:lnSpc>
                <a:spcPct val="100000"/>
              </a:lnSpc>
              <a:spcBef>
                <a:spcPts val="100"/>
              </a:spcBef>
            </a:pPr>
            <a:r>
              <a:rPr sz="1400" spc="-5" dirty="0">
                <a:solidFill>
                  <a:srgbClr val="231F20"/>
                </a:solidFill>
                <a:latin typeface="Roboto"/>
                <a:cs typeface="Roboto"/>
              </a:rPr>
              <a:t>View </a:t>
            </a:r>
            <a:r>
              <a:rPr sz="1400" spc="-10" dirty="0">
                <a:solidFill>
                  <a:srgbClr val="231F20"/>
                </a:solidFill>
                <a:latin typeface="Roboto"/>
                <a:cs typeface="Roboto"/>
              </a:rPr>
              <a:t>from </a:t>
            </a:r>
            <a:r>
              <a:rPr sz="1400" spc="-5" dirty="0">
                <a:solidFill>
                  <a:srgbClr val="231F20"/>
                </a:solidFill>
                <a:latin typeface="Roboto"/>
                <a:cs typeface="Roboto"/>
              </a:rPr>
              <a:t>the </a:t>
            </a:r>
            <a:r>
              <a:rPr sz="1400" spc="-10" dirty="0">
                <a:solidFill>
                  <a:srgbClr val="231F20"/>
                </a:solidFill>
                <a:latin typeface="Roboto"/>
                <a:cs typeface="Roboto"/>
              </a:rPr>
              <a:t>southwest into </a:t>
            </a:r>
            <a:r>
              <a:rPr sz="1400" spc="-5" dirty="0">
                <a:solidFill>
                  <a:srgbClr val="231F20"/>
                </a:solidFill>
                <a:latin typeface="Roboto"/>
                <a:cs typeface="Roboto"/>
              </a:rPr>
              <a:t>the </a:t>
            </a:r>
            <a:r>
              <a:rPr sz="1400" b="1" spc="-5" dirty="0">
                <a:solidFill>
                  <a:srgbClr val="231F20"/>
                </a:solidFill>
                <a:latin typeface="Roboto"/>
                <a:cs typeface="Roboto"/>
              </a:rPr>
              <a:t>Forum </a:t>
            </a:r>
            <a:r>
              <a:rPr sz="1400" spc="-10" dirty="0">
                <a:solidFill>
                  <a:srgbClr val="231F20"/>
                </a:solidFill>
                <a:latin typeface="Roboto"/>
                <a:cs typeface="Roboto"/>
              </a:rPr>
              <a:t>event </a:t>
            </a:r>
            <a:r>
              <a:rPr sz="1400" spc="-5" dirty="0">
                <a:solidFill>
                  <a:srgbClr val="231F20"/>
                </a:solidFill>
                <a:latin typeface="Roboto"/>
                <a:cs typeface="Roboto"/>
              </a:rPr>
              <a:t>space with the </a:t>
            </a:r>
            <a:r>
              <a:rPr sz="1400" spc="-10" dirty="0">
                <a:solidFill>
                  <a:srgbClr val="231F20"/>
                </a:solidFill>
                <a:latin typeface="Roboto"/>
                <a:cs typeface="Roboto"/>
              </a:rPr>
              <a:t>sliding </a:t>
            </a:r>
            <a:r>
              <a:rPr sz="1400" spc="-5" dirty="0">
                <a:solidFill>
                  <a:srgbClr val="231F20"/>
                </a:solidFill>
                <a:latin typeface="Roboto"/>
                <a:cs typeface="Roboto"/>
              </a:rPr>
              <a:t>doors </a:t>
            </a:r>
            <a:r>
              <a:rPr sz="1400" dirty="0">
                <a:solidFill>
                  <a:srgbClr val="231F20"/>
                </a:solidFill>
                <a:latin typeface="Roboto"/>
                <a:cs typeface="Roboto"/>
              </a:rPr>
              <a:t>open </a:t>
            </a:r>
            <a:r>
              <a:rPr sz="1400" spc="-15" dirty="0">
                <a:solidFill>
                  <a:srgbClr val="231F20"/>
                </a:solidFill>
                <a:latin typeface="Roboto"/>
                <a:cs typeface="Roboto"/>
              </a:rPr>
              <a:t>to </a:t>
            </a:r>
            <a:r>
              <a:rPr sz="1400" spc="-5" dirty="0">
                <a:solidFill>
                  <a:srgbClr val="231F20"/>
                </a:solidFill>
                <a:latin typeface="Roboto"/>
                <a:cs typeface="Roboto"/>
              </a:rPr>
              <a:t>the exterior </a:t>
            </a:r>
            <a:r>
              <a:rPr sz="1400" b="1" spc="-5" dirty="0">
                <a:solidFill>
                  <a:srgbClr val="231F20"/>
                </a:solidFill>
                <a:latin typeface="Roboto"/>
                <a:cs typeface="Roboto"/>
              </a:rPr>
              <a:t>Celebration Lawn, </a:t>
            </a:r>
            <a:r>
              <a:rPr sz="1400" b="1" spc="-10" dirty="0">
                <a:solidFill>
                  <a:srgbClr val="231F20"/>
                </a:solidFill>
                <a:latin typeface="Roboto"/>
                <a:cs typeface="Roboto"/>
              </a:rPr>
              <a:t>Water </a:t>
            </a:r>
            <a:r>
              <a:rPr sz="1400" b="1" spc="-5" dirty="0">
                <a:solidFill>
                  <a:srgbClr val="231F20"/>
                </a:solidFill>
                <a:latin typeface="Roboto"/>
                <a:cs typeface="Roboto"/>
              </a:rPr>
              <a:t> </a:t>
            </a:r>
            <a:r>
              <a:rPr sz="1400" b="1" spc="-20" dirty="0">
                <a:solidFill>
                  <a:srgbClr val="231F20"/>
                </a:solidFill>
                <a:latin typeface="Roboto"/>
                <a:cs typeface="Roboto"/>
              </a:rPr>
              <a:t>Table,</a:t>
            </a:r>
            <a:r>
              <a:rPr sz="1400" b="1" spc="-60" dirty="0">
                <a:solidFill>
                  <a:srgbClr val="231F20"/>
                </a:solidFill>
                <a:latin typeface="Roboto"/>
                <a:cs typeface="Roboto"/>
              </a:rPr>
              <a:t> </a:t>
            </a:r>
            <a:r>
              <a:rPr sz="1400" spc="-5" dirty="0">
                <a:solidFill>
                  <a:srgbClr val="231F20"/>
                </a:solidFill>
                <a:latin typeface="Roboto"/>
                <a:cs typeface="Roboto"/>
              </a:rPr>
              <a:t>and</a:t>
            </a:r>
            <a:r>
              <a:rPr sz="1400" spc="-50" dirty="0">
                <a:solidFill>
                  <a:srgbClr val="231F20"/>
                </a:solidFill>
                <a:latin typeface="Roboto"/>
                <a:cs typeface="Roboto"/>
              </a:rPr>
              <a:t> </a:t>
            </a:r>
            <a:r>
              <a:rPr sz="1400" b="1" spc="-5" dirty="0">
                <a:solidFill>
                  <a:srgbClr val="231F20"/>
                </a:solidFill>
                <a:latin typeface="Roboto"/>
                <a:cs typeface="Roboto"/>
              </a:rPr>
              <a:t>Sculpture</a:t>
            </a:r>
            <a:r>
              <a:rPr sz="1400" b="1" spc="-60" dirty="0">
                <a:solidFill>
                  <a:srgbClr val="231F20"/>
                </a:solidFill>
                <a:latin typeface="Roboto"/>
                <a:cs typeface="Roboto"/>
              </a:rPr>
              <a:t> </a:t>
            </a:r>
            <a:r>
              <a:rPr sz="1400" b="1" dirty="0">
                <a:solidFill>
                  <a:srgbClr val="231F20"/>
                </a:solidFill>
                <a:latin typeface="Roboto"/>
                <a:cs typeface="Roboto"/>
              </a:rPr>
              <a:t>and</a:t>
            </a:r>
            <a:r>
              <a:rPr sz="1400" b="1" spc="-55" dirty="0">
                <a:solidFill>
                  <a:srgbClr val="231F20"/>
                </a:solidFill>
                <a:latin typeface="Roboto"/>
                <a:cs typeface="Roboto"/>
              </a:rPr>
              <a:t> </a:t>
            </a:r>
            <a:r>
              <a:rPr sz="1400" b="1" spc="-5" dirty="0">
                <a:solidFill>
                  <a:srgbClr val="231F20"/>
                </a:solidFill>
                <a:latin typeface="Roboto"/>
                <a:cs typeface="Roboto"/>
              </a:rPr>
              <a:t>Healing</a:t>
            </a:r>
            <a:r>
              <a:rPr sz="1400" b="1" spc="-55" dirty="0">
                <a:solidFill>
                  <a:srgbClr val="231F20"/>
                </a:solidFill>
                <a:latin typeface="Roboto"/>
                <a:cs typeface="Roboto"/>
              </a:rPr>
              <a:t> </a:t>
            </a:r>
            <a:r>
              <a:rPr sz="1400" b="1" dirty="0">
                <a:solidFill>
                  <a:srgbClr val="231F20"/>
                </a:solidFill>
                <a:latin typeface="Roboto"/>
                <a:cs typeface="Roboto"/>
              </a:rPr>
              <a:t>Garden.</a:t>
            </a:r>
            <a:r>
              <a:rPr sz="1400" b="1" spc="185" dirty="0">
                <a:solidFill>
                  <a:srgbClr val="231F20"/>
                </a:solidFill>
                <a:latin typeface="Roboto"/>
                <a:cs typeface="Roboto"/>
              </a:rPr>
              <a:t> </a:t>
            </a:r>
            <a:r>
              <a:rPr sz="1400" dirty="0">
                <a:solidFill>
                  <a:srgbClr val="231F20"/>
                </a:solidFill>
                <a:latin typeface="Roboto"/>
                <a:cs typeface="Roboto"/>
              </a:rPr>
              <a:t>The</a:t>
            </a:r>
            <a:r>
              <a:rPr sz="1400" spc="-60" dirty="0">
                <a:solidFill>
                  <a:srgbClr val="231F20"/>
                </a:solidFill>
                <a:latin typeface="Roboto"/>
                <a:cs typeface="Roboto"/>
              </a:rPr>
              <a:t> </a:t>
            </a:r>
            <a:r>
              <a:rPr sz="1400" b="1" spc="-5" dirty="0">
                <a:solidFill>
                  <a:srgbClr val="231F20"/>
                </a:solidFill>
                <a:latin typeface="Roboto"/>
                <a:cs typeface="Roboto"/>
              </a:rPr>
              <a:t>Forum</a:t>
            </a:r>
            <a:r>
              <a:rPr sz="1400" b="1" spc="-55" dirty="0">
                <a:solidFill>
                  <a:srgbClr val="231F20"/>
                </a:solidFill>
                <a:latin typeface="Roboto"/>
                <a:cs typeface="Roboto"/>
              </a:rPr>
              <a:t> </a:t>
            </a:r>
            <a:r>
              <a:rPr sz="1400" spc="-10" dirty="0">
                <a:solidFill>
                  <a:srgbClr val="231F20"/>
                </a:solidFill>
                <a:latin typeface="Roboto"/>
                <a:cs typeface="Roboto"/>
              </a:rPr>
              <a:t>will</a:t>
            </a:r>
            <a:r>
              <a:rPr sz="1400" spc="-60" dirty="0">
                <a:solidFill>
                  <a:srgbClr val="231F20"/>
                </a:solidFill>
                <a:latin typeface="Roboto"/>
                <a:cs typeface="Roboto"/>
              </a:rPr>
              <a:t> </a:t>
            </a:r>
            <a:r>
              <a:rPr sz="1400" spc="-10" dirty="0">
                <a:solidFill>
                  <a:srgbClr val="231F20"/>
                </a:solidFill>
                <a:latin typeface="Roboto"/>
                <a:cs typeface="Roboto"/>
              </a:rPr>
              <a:t>allow</a:t>
            </a:r>
            <a:r>
              <a:rPr sz="1400" spc="-55" dirty="0">
                <a:solidFill>
                  <a:srgbClr val="231F20"/>
                </a:solidFill>
                <a:latin typeface="Roboto"/>
                <a:cs typeface="Roboto"/>
              </a:rPr>
              <a:t> </a:t>
            </a:r>
            <a:r>
              <a:rPr sz="1400" dirty="0">
                <a:solidFill>
                  <a:srgbClr val="231F20"/>
                </a:solidFill>
                <a:latin typeface="Roboto"/>
                <a:cs typeface="Roboto"/>
              </a:rPr>
              <a:t>The</a:t>
            </a:r>
            <a:r>
              <a:rPr sz="1400" spc="-60" dirty="0">
                <a:solidFill>
                  <a:srgbClr val="231F20"/>
                </a:solidFill>
                <a:latin typeface="Roboto"/>
                <a:cs typeface="Roboto"/>
              </a:rPr>
              <a:t> </a:t>
            </a:r>
            <a:r>
              <a:rPr sz="1400" spc="-10" dirty="0">
                <a:solidFill>
                  <a:srgbClr val="231F20"/>
                </a:solidFill>
                <a:latin typeface="Roboto"/>
                <a:cs typeface="Roboto"/>
              </a:rPr>
              <a:t>Woodson</a:t>
            </a:r>
            <a:r>
              <a:rPr sz="1400" spc="-55" dirty="0">
                <a:solidFill>
                  <a:srgbClr val="231F20"/>
                </a:solidFill>
                <a:latin typeface="Roboto"/>
                <a:cs typeface="Roboto"/>
              </a:rPr>
              <a:t> </a:t>
            </a:r>
            <a:r>
              <a:rPr sz="1400" spc="-15" dirty="0">
                <a:solidFill>
                  <a:srgbClr val="231F20"/>
                </a:solidFill>
                <a:latin typeface="Roboto"/>
                <a:cs typeface="Roboto"/>
              </a:rPr>
              <a:t>to</a:t>
            </a:r>
            <a:r>
              <a:rPr sz="1400" spc="-55" dirty="0">
                <a:solidFill>
                  <a:srgbClr val="231F20"/>
                </a:solidFill>
                <a:latin typeface="Roboto"/>
                <a:cs typeface="Roboto"/>
              </a:rPr>
              <a:t> </a:t>
            </a:r>
            <a:r>
              <a:rPr sz="1400" spc="-5" dirty="0">
                <a:solidFill>
                  <a:srgbClr val="231F20"/>
                </a:solidFill>
                <a:latin typeface="Roboto"/>
                <a:cs typeface="Roboto"/>
              </a:rPr>
              <a:t>function</a:t>
            </a:r>
            <a:r>
              <a:rPr sz="1400" spc="-60" dirty="0">
                <a:solidFill>
                  <a:srgbClr val="231F20"/>
                </a:solidFill>
                <a:latin typeface="Roboto"/>
                <a:cs typeface="Roboto"/>
              </a:rPr>
              <a:t> </a:t>
            </a:r>
            <a:r>
              <a:rPr sz="1400" spc="-10" dirty="0">
                <a:solidFill>
                  <a:srgbClr val="231F20"/>
                </a:solidFill>
                <a:latin typeface="Roboto"/>
                <a:cs typeface="Roboto"/>
              </a:rPr>
              <a:t>as</a:t>
            </a:r>
            <a:r>
              <a:rPr sz="1400" spc="-55" dirty="0">
                <a:solidFill>
                  <a:srgbClr val="231F20"/>
                </a:solidFill>
                <a:latin typeface="Roboto"/>
                <a:cs typeface="Roboto"/>
              </a:rPr>
              <a:t> </a:t>
            </a:r>
            <a:r>
              <a:rPr sz="1400" dirty="0">
                <a:solidFill>
                  <a:srgbClr val="231F20"/>
                </a:solidFill>
                <a:latin typeface="Roboto"/>
                <a:cs typeface="Roboto"/>
              </a:rPr>
              <a:t>a</a:t>
            </a:r>
            <a:r>
              <a:rPr sz="1400" spc="-60" dirty="0">
                <a:solidFill>
                  <a:srgbClr val="231F20"/>
                </a:solidFill>
                <a:latin typeface="Roboto"/>
                <a:cs typeface="Roboto"/>
              </a:rPr>
              <a:t> </a:t>
            </a:r>
            <a:r>
              <a:rPr sz="1400" spc="-10" dirty="0">
                <a:solidFill>
                  <a:srgbClr val="231F20"/>
                </a:solidFill>
                <a:latin typeface="Roboto"/>
                <a:cs typeface="Roboto"/>
              </a:rPr>
              <a:t>profit</a:t>
            </a:r>
            <a:r>
              <a:rPr sz="1400" spc="-55" dirty="0">
                <a:solidFill>
                  <a:srgbClr val="231F20"/>
                </a:solidFill>
                <a:latin typeface="Roboto"/>
                <a:cs typeface="Roboto"/>
              </a:rPr>
              <a:t> </a:t>
            </a:r>
            <a:r>
              <a:rPr sz="1400" spc="-5" dirty="0">
                <a:solidFill>
                  <a:srgbClr val="231F20"/>
                </a:solidFill>
                <a:latin typeface="Roboto"/>
                <a:cs typeface="Roboto"/>
              </a:rPr>
              <a:t>center</a:t>
            </a:r>
            <a:r>
              <a:rPr sz="1400" spc="-55" dirty="0">
                <a:solidFill>
                  <a:srgbClr val="231F20"/>
                </a:solidFill>
                <a:latin typeface="Roboto"/>
                <a:cs typeface="Roboto"/>
              </a:rPr>
              <a:t> </a:t>
            </a:r>
            <a:r>
              <a:rPr sz="1400" spc="-5" dirty="0">
                <a:solidFill>
                  <a:srgbClr val="231F20"/>
                </a:solidFill>
                <a:latin typeface="Roboto"/>
                <a:cs typeface="Roboto"/>
              </a:rPr>
              <a:t>with</a:t>
            </a:r>
            <a:r>
              <a:rPr sz="1400" spc="-60" dirty="0">
                <a:solidFill>
                  <a:srgbClr val="231F20"/>
                </a:solidFill>
                <a:latin typeface="Roboto"/>
                <a:cs typeface="Roboto"/>
              </a:rPr>
              <a:t> </a:t>
            </a:r>
            <a:r>
              <a:rPr sz="1400" spc="-10" dirty="0">
                <a:solidFill>
                  <a:srgbClr val="231F20"/>
                </a:solidFill>
                <a:latin typeface="Roboto"/>
                <a:cs typeface="Roboto"/>
              </a:rPr>
              <a:t>event</a:t>
            </a:r>
            <a:r>
              <a:rPr sz="1400" spc="-55" dirty="0">
                <a:solidFill>
                  <a:srgbClr val="231F20"/>
                </a:solidFill>
                <a:latin typeface="Roboto"/>
                <a:cs typeface="Roboto"/>
              </a:rPr>
              <a:t> </a:t>
            </a:r>
            <a:r>
              <a:rPr sz="1400" spc="-5" dirty="0">
                <a:solidFill>
                  <a:srgbClr val="231F20"/>
                </a:solidFill>
                <a:latin typeface="Roboto"/>
                <a:cs typeface="Roboto"/>
              </a:rPr>
              <a:t>space </a:t>
            </a:r>
            <a:r>
              <a:rPr sz="1400" spc="-285" dirty="0">
                <a:solidFill>
                  <a:srgbClr val="231F20"/>
                </a:solidFill>
                <a:latin typeface="Roboto"/>
                <a:cs typeface="Roboto"/>
              </a:rPr>
              <a:t> </a:t>
            </a:r>
            <a:r>
              <a:rPr sz="1400" spc="-10" dirty="0">
                <a:solidFill>
                  <a:srgbClr val="231F20"/>
                </a:solidFill>
                <a:latin typeface="Roboto"/>
                <a:cs typeface="Roboto"/>
              </a:rPr>
              <a:t>for</a:t>
            </a:r>
            <a:r>
              <a:rPr sz="1400" spc="-5" dirty="0">
                <a:solidFill>
                  <a:srgbClr val="231F20"/>
                </a:solidFill>
                <a:latin typeface="Roboto"/>
                <a:cs typeface="Roboto"/>
              </a:rPr>
              <a:t> </a:t>
            </a:r>
            <a:r>
              <a:rPr sz="1400" spc="-10" dirty="0">
                <a:solidFill>
                  <a:srgbClr val="231F20"/>
                </a:solidFill>
                <a:latin typeface="Roboto"/>
                <a:cs typeface="Roboto"/>
              </a:rPr>
              <a:t>weddings,</a:t>
            </a:r>
            <a:r>
              <a:rPr sz="1400" spc="-5" dirty="0">
                <a:solidFill>
                  <a:srgbClr val="231F20"/>
                </a:solidFill>
                <a:latin typeface="Roboto"/>
                <a:cs typeface="Roboto"/>
              </a:rPr>
              <a:t> special</a:t>
            </a:r>
            <a:r>
              <a:rPr sz="1400" dirty="0">
                <a:solidFill>
                  <a:srgbClr val="231F20"/>
                </a:solidFill>
                <a:latin typeface="Roboto"/>
                <a:cs typeface="Roboto"/>
              </a:rPr>
              <a:t> </a:t>
            </a:r>
            <a:r>
              <a:rPr sz="1400" spc="-5" dirty="0">
                <a:solidFill>
                  <a:srgbClr val="231F20"/>
                </a:solidFill>
                <a:latin typeface="Roboto"/>
                <a:cs typeface="Roboto"/>
              </a:rPr>
              <a:t>parties, for-profit</a:t>
            </a:r>
            <a:r>
              <a:rPr sz="1400" spc="5" dirty="0">
                <a:solidFill>
                  <a:srgbClr val="231F20"/>
                </a:solidFill>
                <a:latin typeface="Roboto"/>
                <a:cs typeface="Roboto"/>
              </a:rPr>
              <a:t> </a:t>
            </a:r>
            <a:r>
              <a:rPr sz="1400" spc="-10" dirty="0">
                <a:solidFill>
                  <a:srgbClr val="231F20"/>
                </a:solidFill>
                <a:latin typeface="Roboto"/>
                <a:cs typeface="Roboto"/>
              </a:rPr>
              <a:t>company</a:t>
            </a:r>
            <a:r>
              <a:rPr sz="1400" dirty="0">
                <a:solidFill>
                  <a:srgbClr val="231F20"/>
                </a:solidFill>
                <a:latin typeface="Roboto"/>
                <a:cs typeface="Roboto"/>
              </a:rPr>
              <a:t> </a:t>
            </a:r>
            <a:r>
              <a:rPr sz="1400" spc="-5" dirty="0">
                <a:solidFill>
                  <a:srgbClr val="231F20"/>
                </a:solidFill>
                <a:latin typeface="Roboto"/>
                <a:cs typeface="Roboto"/>
              </a:rPr>
              <a:t>meetings, and</a:t>
            </a:r>
            <a:r>
              <a:rPr sz="1400" dirty="0">
                <a:solidFill>
                  <a:srgbClr val="231F20"/>
                </a:solidFill>
                <a:latin typeface="Roboto"/>
                <a:cs typeface="Roboto"/>
              </a:rPr>
              <a:t> non-profit</a:t>
            </a:r>
            <a:r>
              <a:rPr sz="1400" spc="5" dirty="0">
                <a:solidFill>
                  <a:srgbClr val="231F20"/>
                </a:solidFill>
                <a:latin typeface="Roboto"/>
                <a:cs typeface="Roboto"/>
              </a:rPr>
              <a:t> </a:t>
            </a:r>
            <a:r>
              <a:rPr sz="1400" spc="-10" dirty="0">
                <a:solidFill>
                  <a:srgbClr val="231F20"/>
                </a:solidFill>
                <a:latin typeface="Roboto"/>
                <a:cs typeface="Roboto"/>
              </a:rPr>
              <a:t>conferences.</a:t>
            </a:r>
            <a:endParaRPr sz="1400" dirty="0">
              <a:latin typeface="Roboto"/>
              <a:cs typeface="Roboto"/>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5257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5257800"/>
          </a:xfrm>
          <a:prstGeom prst="rect">
            <a:avLst/>
          </a:prstGeom>
        </p:spPr>
      </p:pic>
      <p:sp>
        <p:nvSpPr>
          <p:cNvPr id="3" name="object 3"/>
          <p:cNvSpPr txBox="1"/>
          <p:nvPr/>
        </p:nvSpPr>
        <p:spPr>
          <a:xfrm>
            <a:off x="228600" y="5511800"/>
            <a:ext cx="9677400" cy="659155"/>
          </a:xfrm>
          <a:prstGeom prst="rect">
            <a:avLst/>
          </a:prstGeom>
        </p:spPr>
        <p:txBody>
          <a:bodyPr vert="horz" wrap="square" lIns="0" tIns="12700" rIns="0" bIns="0" rtlCol="0">
            <a:spAutoFit/>
          </a:bodyPr>
          <a:lstStyle/>
          <a:p>
            <a:pPr marL="12700" marR="5080" algn="just">
              <a:lnSpc>
                <a:spcPct val="100000"/>
              </a:lnSpc>
              <a:spcBef>
                <a:spcPts val="100"/>
              </a:spcBef>
            </a:pPr>
            <a:r>
              <a:rPr sz="1400" spc="-5" dirty="0">
                <a:solidFill>
                  <a:srgbClr val="231F20"/>
                </a:solidFill>
                <a:latin typeface="Roboto"/>
                <a:cs typeface="Roboto"/>
              </a:rPr>
              <a:t>View</a:t>
            </a:r>
            <a:r>
              <a:rPr sz="1400" spc="-95" dirty="0">
                <a:solidFill>
                  <a:srgbClr val="231F20"/>
                </a:solidFill>
                <a:latin typeface="Roboto"/>
                <a:cs typeface="Roboto"/>
              </a:rPr>
              <a:t> </a:t>
            </a:r>
            <a:r>
              <a:rPr sz="1400" spc="-5" dirty="0">
                <a:solidFill>
                  <a:srgbClr val="231F20"/>
                </a:solidFill>
                <a:latin typeface="Roboto"/>
                <a:cs typeface="Roboto"/>
              </a:rPr>
              <a:t>of</a:t>
            </a:r>
            <a:r>
              <a:rPr sz="1400" spc="-95" dirty="0">
                <a:solidFill>
                  <a:srgbClr val="231F20"/>
                </a:solidFill>
                <a:latin typeface="Roboto"/>
                <a:cs typeface="Roboto"/>
              </a:rPr>
              <a:t> </a:t>
            </a:r>
            <a:r>
              <a:rPr sz="1400" spc="-5" dirty="0">
                <a:solidFill>
                  <a:srgbClr val="231F20"/>
                </a:solidFill>
                <a:latin typeface="Roboto"/>
                <a:cs typeface="Roboto"/>
              </a:rPr>
              <a:t>one</a:t>
            </a:r>
            <a:r>
              <a:rPr sz="1400" spc="-95" dirty="0">
                <a:solidFill>
                  <a:srgbClr val="231F20"/>
                </a:solidFill>
                <a:latin typeface="Roboto"/>
                <a:cs typeface="Roboto"/>
              </a:rPr>
              <a:t> </a:t>
            </a:r>
            <a:r>
              <a:rPr sz="1400" spc="-5" dirty="0">
                <a:solidFill>
                  <a:srgbClr val="231F20"/>
                </a:solidFill>
                <a:latin typeface="Roboto"/>
                <a:cs typeface="Roboto"/>
              </a:rPr>
              <a:t>of</a:t>
            </a:r>
            <a:r>
              <a:rPr sz="1400" spc="-90" dirty="0">
                <a:solidFill>
                  <a:srgbClr val="231F20"/>
                </a:solidFill>
                <a:latin typeface="Roboto"/>
                <a:cs typeface="Roboto"/>
              </a:rPr>
              <a:t> </a:t>
            </a:r>
            <a:r>
              <a:rPr sz="1400" dirty="0">
                <a:solidFill>
                  <a:srgbClr val="231F20"/>
                </a:solidFill>
                <a:latin typeface="Roboto"/>
                <a:cs typeface="Roboto"/>
              </a:rPr>
              <a:t>the</a:t>
            </a:r>
            <a:r>
              <a:rPr sz="1400" spc="-95" dirty="0">
                <a:solidFill>
                  <a:srgbClr val="231F20"/>
                </a:solidFill>
                <a:latin typeface="Roboto"/>
                <a:cs typeface="Roboto"/>
              </a:rPr>
              <a:t> </a:t>
            </a:r>
            <a:r>
              <a:rPr sz="1400" spc="-5" dirty="0">
                <a:solidFill>
                  <a:srgbClr val="231F20"/>
                </a:solidFill>
                <a:latin typeface="Roboto"/>
                <a:cs typeface="Roboto"/>
              </a:rPr>
              <a:t>three</a:t>
            </a:r>
            <a:r>
              <a:rPr sz="1400" spc="-90" dirty="0">
                <a:solidFill>
                  <a:srgbClr val="231F20"/>
                </a:solidFill>
                <a:latin typeface="Roboto"/>
                <a:cs typeface="Roboto"/>
              </a:rPr>
              <a:t> </a:t>
            </a:r>
            <a:r>
              <a:rPr sz="1400" dirty="0">
                <a:solidFill>
                  <a:srgbClr val="231F20"/>
                </a:solidFill>
                <a:latin typeface="Roboto"/>
                <a:cs typeface="Roboto"/>
              </a:rPr>
              <a:t>second</a:t>
            </a:r>
            <a:r>
              <a:rPr sz="1400" spc="-90" dirty="0">
                <a:solidFill>
                  <a:srgbClr val="231F20"/>
                </a:solidFill>
                <a:latin typeface="Roboto"/>
                <a:cs typeface="Roboto"/>
              </a:rPr>
              <a:t> </a:t>
            </a:r>
            <a:r>
              <a:rPr sz="1400" spc="-10" dirty="0">
                <a:solidFill>
                  <a:srgbClr val="231F20"/>
                </a:solidFill>
                <a:latin typeface="Roboto"/>
                <a:cs typeface="Roboto"/>
              </a:rPr>
              <a:t>floor</a:t>
            </a:r>
            <a:r>
              <a:rPr sz="1400" spc="-90" dirty="0">
                <a:solidFill>
                  <a:srgbClr val="231F20"/>
                </a:solidFill>
                <a:latin typeface="Roboto"/>
                <a:cs typeface="Roboto"/>
              </a:rPr>
              <a:t> </a:t>
            </a:r>
            <a:r>
              <a:rPr sz="1400" b="1" spc="-5" dirty="0">
                <a:solidFill>
                  <a:srgbClr val="231F20"/>
                </a:solidFill>
                <a:latin typeface="Roboto"/>
                <a:cs typeface="Roboto"/>
              </a:rPr>
              <a:t>Galleries</a:t>
            </a:r>
            <a:r>
              <a:rPr sz="1400" spc="-5" dirty="0">
                <a:solidFill>
                  <a:srgbClr val="231F20"/>
                </a:solidFill>
                <a:latin typeface="Roboto"/>
                <a:cs typeface="Roboto"/>
              </a:rPr>
              <a:t>.</a:t>
            </a:r>
            <a:r>
              <a:rPr sz="1400" spc="90" dirty="0">
                <a:solidFill>
                  <a:srgbClr val="231F20"/>
                </a:solidFill>
                <a:latin typeface="Roboto"/>
                <a:cs typeface="Roboto"/>
              </a:rPr>
              <a:t> </a:t>
            </a:r>
            <a:r>
              <a:rPr sz="1400" spc="-5" dirty="0">
                <a:solidFill>
                  <a:srgbClr val="231F20"/>
                </a:solidFill>
                <a:latin typeface="Roboto"/>
                <a:cs typeface="Roboto"/>
              </a:rPr>
              <a:t>The</a:t>
            </a:r>
            <a:r>
              <a:rPr sz="1400" spc="-90" dirty="0">
                <a:solidFill>
                  <a:srgbClr val="231F20"/>
                </a:solidFill>
                <a:latin typeface="Roboto"/>
                <a:cs typeface="Roboto"/>
              </a:rPr>
              <a:t> </a:t>
            </a:r>
            <a:r>
              <a:rPr sz="1400" spc="-10" dirty="0">
                <a:solidFill>
                  <a:srgbClr val="231F20"/>
                </a:solidFill>
                <a:latin typeface="Roboto"/>
                <a:cs typeface="Roboto"/>
              </a:rPr>
              <a:t>Woodson</a:t>
            </a:r>
            <a:r>
              <a:rPr sz="1400" spc="-95" dirty="0">
                <a:solidFill>
                  <a:srgbClr val="231F20"/>
                </a:solidFill>
                <a:latin typeface="Roboto"/>
                <a:cs typeface="Roboto"/>
              </a:rPr>
              <a:t> </a:t>
            </a:r>
            <a:r>
              <a:rPr sz="1400" dirty="0">
                <a:solidFill>
                  <a:srgbClr val="231F20"/>
                </a:solidFill>
                <a:latin typeface="Roboto"/>
                <a:cs typeface="Roboto"/>
              </a:rPr>
              <a:t>is</a:t>
            </a:r>
            <a:r>
              <a:rPr sz="1400" spc="-85" dirty="0">
                <a:solidFill>
                  <a:srgbClr val="231F20"/>
                </a:solidFill>
                <a:latin typeface="Roboto"/>
                <a:cs typeface="Roboto"/>
              </a:rPr>
              <a:t> </a:t>
            </a:r>
            <a:r>
              <a:rPr sz="1400" dirty="0">
                <a:solidFill>
                  <a:srgbClr val="231F20"/>
                </a:solidFill>
                <a:latin typeface="Roboto"/>
                <a:cs typeface="Roboto"/>
              </a:rPr>
              <a:t>a</a:t>
            </a:r>
            <a:r>
              <a:rPr sz="1400" spc="-90" dirty="0">
                <a:solidFill>
                  <a:srgbClr val="231F20"/>
                </a:solidFill>
                <a:latin typeface="Roboto"/>
                <a:cs typeface="Roboto"/>
              </a:rPr>
              <a:t> </a:t>
            </a:r>
            <a:r>
              <a:rPr sz="1400" spc="-5" dirty="0">
                <a:solidFill>
                  <a:srgbClr val="231F20"/>
                </a:solidFill>
                <a:latin typeface="Roboto"/>
                <a:cs typeface="Roboto"/>
              </a:rPr>
              <a:t>member</a:t>
            </a:r>
            <a:r>
              <a:rPr sz="1400" spc="-95" dirty="0">
                <a:solidFill>
                  <a:srgbClr val="231F20"/>
                </a:solidFill>
                <a:latin typeface="Roboto"/>
                <a:cs typeface="Roboto"/>
              </a:rPr>
              <a:t> </a:t>
            </a:r>
            <a:r>
              <a:rPr sz="1400" spc="-5" dirty="0">
                <a:solidFill>
                  <a:srgbClr val="231F20"/>
                </a:solidFill>
                <a:latin typeface="Roboto"/>
                <a:cs typeface="Roboto"/>
              </a:rPr>
              <a:t>of</a:t>
            </a:r>
            <a:r>
              <a:rPr sz="1400" spc="-95" dirty="0">
                <a:solidFill>
                  <a:srgbClr val="231F20"/>
                </a:solidFill>
                <a:latin typeface="Roboto"/>
                <a:cs typeface="Roboto"/>
              </a:rPr>
              <a:t> </a:t>
            </a:r>
            <a:r>
              <a:rPr sz="1400" dirty="0">
                <a:solidFill>
                  <a:srgbClr val="231F20"/>
                </a:solidFill>
                <a:latin typeface="Roboto"/>
                <a:cs typeface="Roboto"/>
              </a:rPr>
              <a:t>the</a:t>
            </a:r>
            <a:r>
              <a:rPr sz="1400" spc="-90" dirty="0">
                <a:solidFill>
                  <a:srgbClr val="231F20"/>
                </a:solidFill>
                <a:latin typeface="Roboto"/>
                <a:cs typeface="Roboto"/>
              </a:rPr>
              <a:t> </a:t>
            </a:r>
            <a:r>
              <a:rPr sz="1400" spc="-5" dirty="0">
                <a:solidFill>
                  <a:srgbClr val="231F20"/>
                </a:solidFill>
                <a:latin typeface="Roboto"/>
                <a:cs typeface="Roboto"/>
              </a:rPr>
              <a:t>Association</a:t>
            </a:r>
            <a:r>
              <a:rPr sz="1400" spc="-95" dirty="0">
                <a:solidFill>
                  <a:srgbClr val="231F20"/>
                </a:solidFill>
                <a:latin typeface="Roboto"/>
                <a:cs typeface="Roboto"/>
              </a:rPr>
              <a:t> </a:t>
            </a:r>
            <a:r>
              <a:rPr sz="1400" spc="-5" dirty="0">
                <a:solidFill>
                  <a:srgbClr val="231F20"/>
                </a:solidFill>
                <a:latin typeface="Roboto"/>
                <a:cs typeface="Roboto"/>
              </a:rPr>
              <a:t>of</a:t>
            </a:r>
            <a:r>
              <a:rPr sz="1400" spc="-95" dirty="0">
                <a:solidFill>
                  <a:srgbClr val="231F20"/>
                </a:solidFill>
                <a:latin typeface="Roboto"/>
                <a:cs typeface="Roboto"/>
              </a:rPr>
              <a:t> </a:t>
            </a:r>
            <a:r>
              <a:rPr sz="1400" spc="-5" dirty="0">
                <a:solidFill>
                  <a:srgbClr val="231F20"/>
                </a:solidFill>
                <a:latin typeface="Roboto"/>
                <a:cs typeface="Roboto"/>
              </a:rPr>
              <a:t>African</a:t>
            </a:r>
            <a:r>
              <a:rPr sz="1400" spc="-95" dirty="0">
                <a:solidFill>
                  <a:srgbClr val="231F20"/>
                </a:solidFill>
                <a:latin typeface="Roboto"/>
                <a:cs typeface="Roboto"/>
              </a:rPr>
              <a:t> </a:t>
            </a:r>
            <a:r>
              <a:rPr sz="1400" spc="-5" dirty="0">
                <a:solidFill>
                  <a:srgbClr val="231F20"/>
                </a:solidFill>
                <a:latin typeface="Roboto"/>
                <a:cs typeface="Roboto"/>
              </a:rPr>
              <a:t>American</a:t>
            </a:r>
            <a:r>
              <a:rPr sz="1400" spc="-90" dirty="0">
                <a:solidFill>
                  <a:srgbClr val="231F20"/>
                </a:solidFill>
                <a:latin typeface="Roboto"/>
                <a:cs typeface="Roboto"/>
              </a:rPr>
              <a:t> </a:t>
            </a:r>
            <a:r>
              <a:rPr sz="1400" spc="-5" dirty="0">
                <a:solidFill>
                  <a:srgbClr val="231F20"/>
                </a:solidFill>
                <a:latin typeface="Roboto"/>
                <a:cs typeface="Roboto"/>
              </a:rPr>
              <a:t>Museums. </a:t>
            </a:r>
            <a:r>
              <a:rPr sz="1400" dirty="0">
                <a:solidFill>
                  <a:srgbClr val="231F20"/>
                </a:solidFill>
                <a:latin typeface="Roboto"/>
                <a:cs typeface="Roboto"/>
              </a:rPr>
              <a:t> The gallery </a:t>
            </a:r>
            <a:r>
              <a:rPr sz="1400" spc="-5" dirty="0">
                <a:solidFill>
                  <a:srgbClr val="231F20"/>
                </a:solidFill>
                <a:latin typeface="Roboto"/>
                <a:cs typeface="Roboto"/>
              </a:rPr>
              <a:t>will </a:t>
            </a:r>
            <a:r>
              <a:rPr sz="1400" dirty="0">
                <a:solidFill>
                  <a:srgbClr val="231F20"/>
                </a:solidFill>
                <a:latin typeface="Roboto"/>
                <a:cs typeface="Roboto"/>
              </a:rPr>
              <a:t>allow </a:t>
            </a:r>
            <a:r>
              <a:rPr sz="1400" spc="-5" dirty="0">
                <a:solidFill>
                  <a:srgbClr val="231F20"/>
                </a:solidFill>
                <a:latin typeface="Roboto"/>
                <a:cs typeface="Roboto"/>
              </a:rPr>
              <a:t>for </a:t>
            </a:r>
            <a:r>
              <a:rPr sz="1400" dirty="0">
                <a:solidFill>
                  <a:srgbClr val="231F20"/>
                </a:solidFill>
                <a:latin typeface="Roboto"/>
                <a:cs typeface="Roboto"/>
              </a:rPr>
              <a:t>a stunning </a:t>
            </a:r>
            <a:r>
              <a:rPr sz="1400" spc="-5" dirty="0">
                <a:solidFill>
                  <a:srgbClr val="231F20"/>
                </a:solidFill>
                <a:latin typeface="Roboto"/>
                <a:cs typeface="Roboto"/>
              </a:rPr>
              <a:t>mix of </a:t>
            </a:r>
            <a:r>
              <a:rPr sz="1400" dirty="0">
                <a:solidFill>
                  <a:srgbClr val="231F20"/>
                </a:solidFill>
                <a:latin typeface="Roboto"/>
                <a:cs typeface="Roboto"/>
              </a:rPr>
              <a:t>long-term </a:t>
            </a:r>
            <a:r>
              <a:rPr sz="1400" spc="-5" dirty="0">
                <a:solidFill>
                  <a:srgbClr val="231F20"/>
                </a:solidFill>
                <a:latin typeface="Roboto"/>
                <a:cs typeface="Roboto"/>
              </a:rPr>
              <a:t>site-specific </a:t>
            </a:r>
            <a:r>
              <a:rPr sz="1400" dirty="0">
                <a:solidFill>
                  <a:srgbClr val="231F20"/>
                </a:solidFill>
                <a:latin typeface="Roboto"/>
                <a:cs typeface="Roboto"/>
              </a:rPr>
              <a:t>exhibitions and a dynamic exhibition </a:t>
            </a:r>
            <a:r>
              <a:rPr sz="1400" spc="-10" dirty="0">
                <a:solidFill>
                  <a:srgbClr val="231F20"/>
                </a:solidFill>
                <a:latin typeface="Roboto"/>
                <a:cs typeface="Roboto"/>
              </a:rPr>
              <a:t>program from </a:t>
            </a:r>
            <a:r>
              <a:rPr sz="1400" dirty="0">
                <a:solidFill>
                  <a:srgbClr val="231F20"/>
                </a:solidFill>
                <a:latin typeface="Roboto"/>
                <a:cs typeface="Roboto"/>
              </a:rPr>
              <a:t>the </a:t>
            </a:r>
            <a:r>
              <a:rPr sz="1400" spc="5" dirty="0">
                <a:solidFill>
                  <a:srgbClr val="231F20"/>
                </a:solidFill>
                <a:latin typeface="Roboto"/>
                <a:cs typeface="Roboto"/>
              </a:rPr>
              <a:t> </a:t>
            </a:r>
            <a:r>
              <a:rPr sz="1400" spc="-5" dirty="0">
                <a:solidFill>
                  <a:srgbClr val="231F20"/>
                </a:solidFill>
                <a:latin typeface="Roboto"/>
                <a:cs typeface="Roboto"/>
              </a:rPr>
              <a:t>Smithsonian</a:t>
            </a:r>
            <a:r>
              <a:rPr sz="1400" spc="-35" dirty="0">
                <a:solidFill>
                  <a:srgbClr val="231F20"/>
                </a:solidFill>
                <a:latin typeface="Roboto"/>
                <a:cs typeface="Roboto"/>
              </a:rPr>
              <a:t> </a:t>
            </a:r>
            <a:r>
              <a:rPr sz="1400" spc="-10" dirty="0">
                <a:solidFill>
                  <a:srgbClr val="231F20"/>
                </a:solidFill>
                <a:latin typeface="Roboto"/>
                <a:cs typeface="Roboto"/>
              </a:rPr>
              <a:t>Traveling</a:t>
            </a:r>
            <a:r>
              <a:rPr sz="1400" dirty="0">
                <a:solidFill>
                  <a:srgbClr val="231F20"/>
                </a:solidFill>
                <a:latin typeface="Roboto"/>
                <a:cs typeface="Roboto"/>
              </a:rPr>
              <a:t> </a:t>
            </a:r>
            <a:r>
              <a:rPr sz="1400" spc="-5" dirty="0">
                <a:solidFill>
                  <a:srgbClr val="231F20"/>
                </a:solidFill>
                <a:latin typeface="Roboto"/>
                <a:cs typeface="Roboto"/>
              </a:rPr>
              <a:t>Exhibition Services </a:t>
            </a:r>
            <a:r>
              <a:rPr sz="1400" dirty="0">
                <a:solidFill>
                  <a:srgbClr val="231F20"/>
                </a:solidFill>
                <a:latin typeface="Roboto"/>
                <a:cs typeface="Roboto"/>
              </a:rPr>
              <a:t>and </a:t>
            </a:r>
            <a:r>
              <a:rPr sz="1400" spc="-5" dirty="0">
                <a:solidFill>
                  <a:srgbClr val="231F20"/>
                </a:solidFill>
                <a:latin typeface="Roboto"/>
                <a:cs typeface="Roboto"/>
              </a:rPr>
              <a:t>other museums.</a:t>
            </a:r>
            <a:endParaRPr sz="1400" dirty="0">
              <a:latin typeface="Roboto"/>
              <a:cs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5257800"/>
          </a:xfrm>
          <a:prstGeom prst="rect">
            <a:avLst/>
          </a:prstGeom>
        </p:spPr>
      </p:pic>
      <p:sp>
        <p:nvSpPr>
          <p:cNvPr id="3" name="object 3"/>
          <p:cNvSpPr txBox="1"/>
          <p:nvPr/>
        </p:nvSpPr>
        <p:spPr>
          <a:xfrm>
            <a:off x="152400" y="5367020"/>
            <a:ext cx="9753600" cy="874598"/>
          </a:xfrm>
          <a:prstGeom prst="rect">
            <a:avLst/>
          </a:prstGeom>
        </p:spPr>
        <p:txBody>
          <a:bodyPr vert="horz" wrap="square" lIns="0" tIns="12700" rIns="0" bIns="0" rtlCol="0">
            <a:spAutoFit/>
          </a:bodyPr>
          <a:lstStyle/>
          <a:p>
            <a:pPr marL="12700" marR="5080" algn="just">
              <a:lnSpc>
                <a:spcPct val="100000"/>
              </a:lnSpc>
              <a:spcBef>
                <a:spcPts val="100"/>
              </a:spcBef>
            </a:pPr>
            <a:r>
              <a:rPr sz="1400" spc="-5" dirty="0">
                <a:solidFill>
                  <a:srgbClr val="231F20"/>
                </a:solidFill>
                <a:latin typeface="Roboto"/>
                <a:cs typeface="Roboto"/>
              </a:rPr>
              <a:t>View</a:t>
            </a:r>
            <a:r>
              <a:rPr sz="1400" spc="-25" dirty="0">
                <a:solidFill>
                  <a:srgbClr val="231F20"/>
                </a:solidFill>
                <a:latin typeface="Roboto"/>
                <a:cs typeface="Roboto"/>
              </a:rPr>
              <a:t> </a:t>
            </a:r>
            <a:r>
              <a:rPr sz="1400" spc="-10" dirty="0">
                <a:solidFill>
                  <a:srgbClr val="231F20"/>
                </a:solidFill>
                <a:latin typeface="Roboto"/>
                <a:cs typeface="Roboto"/>
              </a:rPr>
              <a:t>of</a:t>
            </a:r>
            <a:r>
              <a:rPr sz="1400" spc="-20" dirty="0">
                <a:solidFill>
                  <a:srgbClr val="231F20"/>
                </a:solidFill>
                <a:latin typeface="Roboto"/>
                <a:cs typeface="Roboto"/>
              </a:rPr>
              <a:t> </a:t>
            </a:r>
            <a:r>
              <a:rPr sz="1400" spc="-5" dirty="0">
                <a:solidFill>
                  <a:srgbClr val="231F20"/>
                </a:solidFill>
                <a:latin typeface="Roboto"/>
                <a:cs typeface="Roboto"/>
              </a:rPr>
              <a:t>the</a:t>
            </a:r>
            <a:r>
              <a:rPr sz="1400" spc="-25" dirty="0">
                <a:solidFill>
                  <a:srgbClr val="231F20"/>
                </a:solidFill>
                <a:latin typeface="Roboto"/>
                <a:cs typeface="Roboto"/>
              </a:rPr>
              <a:t> </a:t>
            </a:r>
            <a:r>
              <a:rPr sz="1400" spc="-5" dirty="0">
                <a:solidFill>
                  <a:srgbClr val="231F20"/>
                </a:solidFill>
                <a:latin typeface="Roboto"/>
                <a:cs typeface="Roboto"/>
              </a:rPr>
              <a:t>entrance</a:t>
            </a:r>
            <a:r>
              <a:rPr sz="1400" spc="-20" dirty="0">
                <a:solidFill>
                  <a:srgbClr val="231F20"/>
                </a:solidFill>
                <a:latin typeface="Roboto"/>
                <a:cs typeface="Roboto"/>
              </a:rPr>
              <a:t> </a:t>
            </a:r>
            <a:r>
              <a:rPr sz="1400" spc="-15" dirty="0">
                <a:solidFill>
                  <a:srgbClr val="231F20"/>
                </a:solidFill>
                <a:latin typeface="Roboto"/>
                <a:cs typeface="Roboto"/>
              </a:rPr>
              <a:t>to</a:t>
            </a:r>
            <a:r>
              <a:rPr sz="1400" spc="-20" dirty="0">
                <a:solidFill>
                  <a:srgbClr val="231F20"/>
                </a:solidFill>
                <a:latin typeface="Roboto"/>
                <a:cs typeface="Roboto"/>
              </a:rPr>
              <a:t> </a:t>
            </a:r>
            <a:r>
              <a:rPr sz="1400" spc="-5" dirty="0">
                <a:solidFill>
                  <a:srgbClr val="231F20"/>
                </a:solidFill>
                <a:latin typeface="Roboto"/>
                <a:cs typeface="Roboto"/>
              </a:rPr>
              <a:t>the</a:t>
            </a:r>
            <a:r>
              <a:rPr sz="1400" spc="-25" dirty="0">
                <a:solidFill>
                  <a:srgbClr val="231F20"/>
                </a:solidFill>
                <a:latin typeface="Roboto"/>
                <a:cs typeface="Roboto"/>
              </a:rPr>
              <a:t> </a:t>
            </a:r>
            <a:r>
              <a:rPr sz="1400" b="1" dirty="0">
                <a:solidFill>
                  <a:srgbClr val="231F20"/>
                </a:solidFill>
                <a:latin typeface="Roboto"/>
                <a:cs typeface="Roboto"/>
              </a:rPr>
              <a:t>Gift</a:t>
            </a:r>
            <a:r>
              <a:rPr sz="1400" b="1" spc="-20" dirty="0">
                <a:solidFill>
                  <a:srgbClr val="231F20"/>
                </a:solidFill>
                <a:latin typeface="Roboto"/>
                <a:cs typeface="Roboto"/>
              </a:rPr>
              <a:t> </a:t>
            </a:r>
            <a:r>
              <a:rPr sz="1400" b="1" dirty="0">
                <a:solidFill>
                  <a:srgbClr val="231F20"/>
                </a:solidFill>
                <a:latin typeface="Roboto"/>
                <a:cs typeface="Roboto"/>
              </a:rPr>
              <a:t>Shop</a:t>
            </a:r>
            <a:r>
              <a:rPr sz="1400" b="1" spc="-25" dirty="0">
                <a:solidFill>
                  <a:srgbClr val="231F20"/>
                </a:solidFill>
                <a:latin typeface="Roboto"/>
                <a:cs typeface="Roboto"/>
              </a:rPr>
              <a:t> </a:t>
            </a:r>
            <a:r>
              <a:rPr sz="1400" spc="-5" dirty="0">
                <a:solidFill>
                  <a:srgbClr val="231F20"/>
                </a:solidFill>
                <a:latin typeface="Roboto"/>
                <a:cs typeface="Roboto"/>
              </a:rPr>
              <a:t>and</a:t>
            </a:r>
            <a:r>
              <a:rPr sz="1400" spc="-25" dirty="0">
                <a:solidFill>
                  <a:srgbClr val="231F20"/>
                </a:solidFill>
                <a:latin typeface="Roboto"/>
                <a:cs typeface="Roboto"/>
              </a:rPr>
              <a:t> </a:t>
            </a:r>
            <a:r>
              <a:rPr sz="1400" b="1" spc="-10" dirty="0">
                <a:solidFill>
                  <a:srgbClr val="231F20"/>
                </a:solidFill>
                <a:latin typeface="Roboto"/>
                <a:cs typeface="Roboto"/>
              </a:rPr>
              <a:t>Visitor’s</a:t>
            </a:r>
            <a:r>
              <a:rPr sz="1400" b="1" spc="-20" dirty="0">
                <a:solidFill>
                  <a:srgbClr val="231F20"/>
                </a:solidFill>
                <a:latin typeface="Roboto"/>
                <a:cs typeface="Roboto"/>
              </a:rPr>
              <a:t> </a:t>
            </a:r>
            <a:r>
              <a:rPr sz="1400" b="1" spc="-15" dirty="0">
                <a:solidFill>
                  <a:srgbClr val="231F20"/>
                </a:solidFill>
                <a:latin typeface="Roboto"/>
                <a:cs typeface="Roboto"/>
              </a:rPr>
              <a:t>Center</a:t>
            </a:r>
            <a:r>
              <a:rPr sz="1400" spc="-15" dirty="0">
                <a:solidFill>
                  <a:srgbClr val="231F20"/>
                </a:solidFill>
                <a:latin typeface="Roboto"/>
                <a:cs typeface="Roboto"/>
              </a:rPr>
              <a:t>.</a:t>
            </a:r>
            <a:r>
              <a:rPr sz="1400" spc="254" dirty="0">
                <a:solidFill>
                  <a:srgbClr val="231F20"/>
                </a:solidFill>
                <a:latin typeface="Roboto"/>
                <a:cs typeface="Roboto"/>
              </a:rPr>
              <a:t> </a:t>
            </a:r>
            <a:r>
              <a:rPr sz="1400" dirty="0">
                <a:solidFill>
                  <a:srgbClr val="231F20"/>
                </a:solidFill>
                <a:latin typeface="Roboto"/>
                <a:cs typeface="Roboto"/>
              </a:rPr>
              <a:t>The</a:t>
            </a:r>
            <a:r>
              <a:rPr sz="1400" spc="-25" dirty="0">
                <a:solidFill>
                  <a:srgbClr val="231F20"/>
                </a:solidFill>
                <a:latin typeface="Roboto"/>
                <a:cs typeface="Roboto"/>
              </a:rPr>
              <a:t> </a:t>
            </a:r>
            <a:r>
              <a:rPr sz="1400" b="1" dirty="0">
                <a:solidFill>
                  <a:srgbClr val="231F20"/>
                </a:solidFill>
                <a:latin typeface="Roboto"/>
                <a:cs typeface="Roboto"/>
              </a:rPr>
              <a:t>Gift</a:t>
            </a:r>
            <a:r>
              <a:rPr sz="1400" b="1" spc="-20" dirty="0">
                <a:solidFill>
                  <a:srgbClr val="231F20"/>
                </a:solidFill>
                <a:latin typeface="Roboto"/>
                <a:cs typeface="Roboto"/>
              </a:rPr>
              <a:t> </a:t>
            </a:r>
            <a:r>
              <a:rPr sz="1400" b="1" dirty="0">
                <a:solidFill>
                  <a:srgbClr val="231F20"/>
                </a:solidFill>
                <a:latin typeface="Roboto"/>
                <a:cs typeface="Roboto"/>
              </a:rPr>
              <a:t>Shop</a:t>
            </a:r>
            <a:r>
              <a:rPr sz="1400" b="1" spc="-25" dirty="0">
                <a:solidFill>
                  <a:srgbClr val="231F20"/>
                </a:solidFill>
                <a:latin typeface="Roboto"/>
                <a:cs typeface="Roboto"/>
              </a:rPr>
              <a:t> </a:t>
            </a:r>
            <a:r>
              <a:rPr sz="1400" spc="-5" dirty="0">
                <a:solidFill>
                  <a:srgbClr val="231F20"/>
                </a:solidFill>
                <a:latin typeface="Roboto"/>
                <a:cs typeface="Roboto"/>
              </a:rPr>
              <a:t>is</a:t>
            </a:r>
            <a:r>
              <a:rPr sz="1400" spc="-25" dirty="0">
                <a:solidFill>
                  <a:srgbClr val="231F20"/>
                </a:solidFill>
                <a:latin typeface="Roboto"/>
                <a:cs typeface="Roboto"/>
              </a:rPr>
              <a:t> </a:t>
            </a:r>
            <a:r>
              <a:rPr sz="1400" spc="-5" dirty="0">
                <a:solidFill>
                  <a:srgbClr val="231F20"/>
                </a:solidFill>
                <a:latin typeface="Roboto"/>
                <a:cs typeface="Roboto"/>
              </a:rPr>
              <a:t>located</a:t>
            </a:r>
            <a:r>
              <a:rPr sz="1400" spc="-20" dirty="0">
                <a:solidFill>
                  <a:srgbClr val="231F20"/>
                </a:solidFill>
                <a:latin typeface="Roboto"/>
                <a:cs typeface="Roboto"/>
              </a:rPr>
              <a:t> </a:t>
            </a:r>
            <a:r>
              <a:rPr sz="1400" spc="-5" dirty="0">
                <a:solidFill>
                  <a:srgbClr val="231F20"/>
                </a:solidFill>
                <a:latin typeface="Roboto"/>
                <a:cs typeface="Roboto"/>
              </a:rPr>
              <a:t>on</a:t>
            </a:r>
            <a:r>
              <a:rPr sz="1400" spc="-25" dirty="0">
                <a:solidFill>
                  <a:srgbClr val="231F20"/>
                </a:solidFill>
                <a:latin typeface="Roboto"/>
                <a:cs typeface="Roboto"/>
              </a:rPr>
              <a:t> </a:t>
            </a:r>
            <a:r>
              <a:rPr sz="1400" spc="-5" dirty="0">
                <a:solidFill>
                  <a:srgbClr val="231F20"/>
                </a:solidFill>
                <a:latin typeface="Roboto"/>
                <a:cs typeface="Roboto"/>
              </a:rPr>
              <a:t>the</a:t>
            </a:r>
            <a:r>
              <a:rPr sz="1400" spc="-20" dirty="0">
                <a:solidFill>
                  <a:srgbClr val="231F20"/>
                </a:solidFill>
                <a:latin typeface="Roboto"/>
                <a:cs typeface="Roboto"/>
              </a:rPr>
              <a:t> </a:t>
            </a:r>
            <a:r>
              <a:rPr sz="1400" spc="-5" dirty="0">
                <a:solidFill>
                  <a:srgbClr val="231F20"/>
                </a:solidFill>
                <a:latin typeface="Roboto"/>
                <a:cs typeface="Roboto"/>
              </a:rPr>
              <a:t>street</a:t>
            </a:r>
            <a:r>
              <a:rPr sz="1400" spc="-20" dirty="0">
                <a:solidFill>
                  <a:srgbClr val="231F20"/>
                </a:solidFill>
                <a:latin typeface="Roboto"/>
                <a:cs typeface="Roboto"/>
              </a:rPr>
              <a:t> </a:t>
            </a:r>
            <a:r>
              <a:rPr sz="1400" spc="-10" dirty="0">
                <a:solidFill>
                  <a:srgbClr val="231F20"/>
                </a:solidFill>
                <a:latin typeface="Roboto"/>
                <a:cs typeface="Roboto"/>
              </a:rPr>
              <a:t>level</a:t>
            </a:r>
            <a:r>
              <a:rPr sz="1400" spc="-25" dirty="0">
                <a:solidFill>
                  <a:srgbClr val="231F20"/>
                </a:solidFill>
                <a:latin typeface="Roboto"/>
                <a:cs typeface="Roboto"/>
              </a:rPr>
              <a:t> </a:t>
            </a:r>
            <a:r>
              <a:rPr sz="1400" spc="-5" dirty="0">
                <a:solidFill>
                  <a:srgbClr val="231F20"/>
                </a:solidFill>
                <a:latin typeface="Roboto"/>
                <a:cs typeface="Roboto"/>
              </a:rPr>
              <a:t>and</a:t>
            </a:r>
            <a:r>
              <a:rPr sz="1400" spc="-20" dirty="0">
                <a:solidFill>
                  <a:srgbClr val="231F20"/>
                </a:solidFill>
                <a:latin typeface="Roboto"/>
                <a:cs typeface="Roboto"/>
              </a:rPr>
              <a:t> </a:t>
            </a:r>
            <a:r>
              <a:rPr sz="1400" spc="-5" dirty="0">
                <a:solidFill>
                  <a:srgbClr val="231F20"/>
                </a:solidFill>
                <a:latin typeface="Roboto"/>
                <a:cs typeface="Roboto"/>
              </a:rPr>
              <a:t>can</a:t>
            </a:r>
            <a:r>
              <a:rPr sz="1400" spc="-20" dirty="0">
                <a:solidFill>
                  <a:srgbClr val="231F20"/>
                </a:solidFill>
                <a:latin typeface="Roboto"/>
                <a:cs typeface="Roboto"/>
              </a:rPr>
              <a:t> </a:t>
            </a:r>
            <a:r>
              <a:rPr sz="1400" dirty="0">
                <a:solidFill>
                  <a:srgbClr val="231F20"/>
                </a:solidFill>
                <a:latin typeface="Roboto"/>
                <a:cs typeface="Roboto"/>
              </a:rPr>
              <a:t>be</a:t>
            </a:r>
            <a:r>
              <a:rPr sz="1400" spc="-25" dirty="0">
                <a:solidFill>
                  <a:srgbClr val="231F20"/>
                </a:solidFill>
                <a:latin typeface="Roboto"/>
                <a:cs typeface="Roboto"/>
              </a:rPr>
              <a:t> </a:t>
            </a:r>
            <a:r>
              <a:rPr sz="1400" spc="-5" dirty="0">
                <a:solidFill>
                  <a:srgbClr val="231F20"/>
                </a:solidFill>
                <a:latin typeface="Roboto"/>
                <a:cs typeface="Roboto"/>
              </a:rPr>
              <a:t>accessed </a:t>
            </a:r>
            <a:r>
              <a:rPr sz="1400" spc="-285" dirty="0">
                <a:solidFill>
                  <a:srgbClr val="231F20"/>
                </a:solidFill>
                <a:latin typeface="Roboto"/>
                <a:cs typeface="Roboto"/>
              </a:rPr>
              <a:t> </a:t>
            </a:r>
            <a:r>
              <a:rPr sz="1400" spc="-5" dirty="0">
                <a:solidFill>
                  <a:srgbClr val="231F20"/>
                </a:solidFill>
                <a:latin typeface="Roboto"/>
                <a:cs typeface="Roboto"/>
              </a:rPr>
              <a:t>without entering the Museum.</a:t>
            </a:r>
            <a:r>
              <a:rPr sz="1400" dirty="0">
                <a:solidFill>
                  <a:srgbClr val="231F20"/>
                </a:solidFill>
                <a:latin typeface="Roboto"/>
                <a:cs typeface="Roboto"/>
              </a:rPr>
              <a:t> The </a:t>
            </a:r>
            <a:r>
              <a:rPr sz="1400" b="1" spc="-10" dirty="0">
                <a:solidFill>
                  <a:srgbClr val="231F20"/>
                </a:solidFill>
                <a:latin typeface="Roboto"/>
                <a:cs typeface="Roboto"/>
              </a:rPr>
              <a:t>Visitor’s </a:t>
            </a:r>
            <a:r>
              <a:rPr sz="1400" b="1" dirty="0">
                <a:solidFill>
                  <a:srgbClr val="231F20"/>
                </a:solidFill>
                <a:latin typeface="Roboto"/>
                <a:cs typeface="Roboto"/>
              </a:rPr>
              <a:t>Center </a:t>
            </a:r>
            <a:r>
              <a:rPr sz="1400" spc="-10" dirty="0">
                <a:solidFill>
                  <a:srgbClr val="231F20"/>
                </a:solidFill>
                <a:latin typeface="Roboto"/>
                <a:cs typeface="Roboto"/>
              </a:rPr>
              <a:t>will provide </a:t>
            </a:r>
            <a:r>
              <a:rPr sz="1400" dirty="0">
                <a:solidFill>
                  <a:srgbClr val="231F20"/>
                </a:solidFill>
                <a:latin typeface="Roboto"/>
                <a:cs typeface="Roboto"/>
              </a:rPr>
              <a:t>a </a:t>
            </a:r>
            <a:r>
              <a:rPr sz="1400" spc="-5" dirty="0">
                <a:solidFill>
                  <a:srgbClr val="231F20"/>
                </a:solidFill>
                <a:latin typeface="Roboto"/>
                <a:cs typeface="Roboto"/>
              </a:rPr>
              <a:t>unique </a:t>
            </a:r>
            <a:r>
              <a:rPr sz="1400" dirty="0">
                <a:solidFill>
                  <a:srgbClr val="231F20"/>
                </a:solidFill>
                <a:latin typeface="Roboto"/>
                <a:cs typeface="Roboto"/>
              </a:rPr>
              <a:t>service </a:t>
            </a:r>
            <a:r>
              <a:rPr sz="1400" spc="-10" dirty="0">
                <a:solidFill>
                  <a:srgbClr val="231F20"/>
                </a:solidFill>
                <a:latin typeface="Roboto"/>
                <a:cs typeface="Roboto"/>
              </a:rPr>
              <a:t>proposition </a:t>
            </a:r>
            <a:r>
              <a:rPr sz="1400" spc="-5" dirty="0">
                <a:solidFill>
                  <a:srgbClr val="231F20"/>
                </a:solidFill>
                <a:latin typeface="Roboto"/>
                <a:cs typeface="Roboto"/>
              </a:rPr>
              <a:t>(USP) with our ability </a:t>
            </a:r>
            <a:r>
              <a:rPr sz="1400" spc="-15" dirty="0">
                <a:solidFill>
                  <a:srgbClr val="231F20"/>
                </a:solidFill>
                <a:latin typeface="Roboto"/>
                <a:cs typeface="Roboto"/>
              </a:rPr>
              <a:t>to </a:t>
            </a:r>
            <a:r>
              <a:rPr sz="1400" spc="-10" dirty="0">
                <a:solidFill>
                  <a:srgbClr val="231F20"/>
                </a:solidFill>
                <a:latin typeface="Roboto"/>
                <a:cs typeface="Roboto"/>
              </a:rPr>
              <a:t>assist </a:t>
            </a:r>
            <a:r>
              <a:rPr sz="1400" spc="-5" dirty="0">
                <a:solidFill>
                  <a:srgbClr val="231F20"/>
                </a:solidFill>
                <a:latin typeface="Roboto"/>
                <a:cs typeface="Roboto"/>
              </a:rPr>
              <a:t> in </a:t>
            </a:r>
            <a:r>
              <a:rPr sz="1400" spc="-10" dirty="0">
                <a:solidFill>
                  <a:srgbClr val="231F20"/>
                </a:solidFill>
                <a:latin typeface="Roboto"/>
                <a:cs typeface="Roboto"/>
              </a:rPr>
              <a:t>acquainting </a:t>
            </a:r>
            <a:r>
              <a:rPr sz="1400" spc="-5" dirty="0">
                <a:solidFill>
                  <a:srgbClr val="231F20"/>
                </a:solidFill>
                <a:latin typeface="Roboto"/>
                <a:cs typeface="Roboto"/>
              </a:rPr>
              <a:t>our </a:t>
            </a:r>
            <a:r>
              <a:rPr sz="1400" spc="-10" dirty="0">
                <a:solidFill>
                  <a:srgbClr val="231F20"/>
                </a:solidFill>
                <a:latin typeface="Roboto"/>
                <a:cs typeface="Roboto"/>
              </a:rPr>
              <a:t>visitors </a:t>
            </a:r>
            <a:r>
              <a:rPr sz="1400" spc="-5" dirty="0">
                <a:solidFill>
                  <a:srgbClr val="231F20"/>
                </a:solidFill>
                <a:latin typeface="Roboto"/>
                <a:cs typeface="Roboto"/>
              </a:rPr>
              <a:t>with the </a:t>
            </a:r>
            <a:r>
              <a:rPr sz="1400" spc="-10" dirty="0">
                <a:solidFill>
                  <a:srgbClr val="231F20"/>
                </a:solidFill>
                <a:latin typeface="Roboto"/>
                <a:cs typeface="Roboto"/>
              </a:rPr>
              <a:t>African </a:t>
            </a:r>
            <a:r>
              <a:rPr sz="1400" spc="-5" dirty="0">
                <a:solidFill>
                  <a:srgbClr val="231F20"/>
                </a:solidFill>
                <a:latin typeface="Roboto"/>
                <a:cs typeface="Roboto"/>
              </a:rPr>
              <a:t>American Heritage </a:t>
            </a:r>
            <a:r>
              <a:rPr sz="1400" spc="-25" dirty="0">
                <a:solidFill>
                  <a:srgbClr val="231F20"/>
                </a:solidFill>
                <a:latin typeface="Roboto"/>
                <a:cs typeface="Roboto"/>
              </a:rPr>
              <a:t>Trail </a:t>
            </a:r>
            <a:r>
              <a:rPr sz="1400" spc="-5" dirty="0">
                <a:solidFill>
                  <a:srgbClr val="231F20"/>
                </a:solidFill>
                <a:latin typeface="Roboto"/>
                <a:cs typeface="Roboto"/>
              </a:rPr>
              <a:t>and other </a:t>
            </a:r>
            <a:r>
              <a:rPr sz="1400" spc="-10" dirty="0">
                <a:solidFill>
                  <a:srgbClr val="231F20"/>
                </a:solidFill>
                <a:latin typeface="Roboto"/>
                <a:cs typeface="Roboto"/>
              </a:rPr>
              <a:t>significant </a:t>
            </a:r>
            <a:r>
              <a:rPr sz="1400" spc="-5" dirty="0">
                <a:solidFill>
                  <a:srgbClr val="231F20"/>
                </a:solidFill>
                <a:latin typeface="Roboto"/>
                <a:cs typeface="Roboto"/>
              </a:rPr>
              <a:t>cultural experiences within the </a:t>
            </a:r>
            <a:r>
              <a:rPr sz="1400" dirty="0">
                <a:solidFill>
                  <a:srgbClr val="231F20"/>
                </a:solidFill>
                <a:latin typeface="Roboto"/>
                <a:cs typeface="Roboto"/>
              </a:rPr>
              <a:t> </a:t>
            </a:r>
            <a:r>
              <a:rPr sz="1400" spc="-5" dirty="0">
                <a:solidFill>
                  <a:srgbClr val="231F20"/>
                </a:solidFill>
                <a:latin typeface="Roboto"/>
                <a:cs typeface="Roboto"/>
              </a:rPr>
              <a:t>larger</a:t>
            </a:r>
            <a:r>
              <a:rPr sz="1400" spc="-10" dirty="0">
                <a:solidFill>
                  <a:srgbClr val="231F20"/>
                </a:solidFill>
                <a:latin typeface="Roboto"/>
                <a:cs typeface="Roboto"/>
              </a:rPr>
              <a:t> community.</a:t>
            </a:r>
            <a:endParaRPr sz="1400" dirty="0">
              <a:latin typeface="Roboto"/>
              <a:cs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5257800"/>
          </a:xfrm>
          <a:prstGeom prst="rect">
            <a:avLst/>
          </a:prstGeom>
        </p:spPr>
      </p:pic>
      <p:sp>
        <p:nvSpPr>
          <p:cNvPr id="3" name="object 3"/>
          <p:cNvSpPr txBox="1"/>
          <p:nvPr/>
        </p:nvSpPr>
        <p:spPr>
          <a:xfrm>
            <a:off x="152400" y="5532120"/>
            <a:ext cx="9753600" cy="443711"/>
          </a:xfrm>
          <a:prstGeom prst="rect">
            <a:avLst/>
          </a:prstGeom>
        </p:spPr>
        <p:txBody>
          <a:bodyPr vert="horz" wrap="square" lIns="0" tIns="12700" rIns="0" bIns="0" rtlCol="0">
            <a:spAutoFit/>
          </a:bodyPr>
          <a:lstStyle/>
          <a:p>
            <a:pPr marL="12700" marR="5080">
              <a:lnSpc>
                <a:spcPct val="100000"/>
              </a:lnSpc>
              <a:spcBef>
                <a:spcPts val="100"/>
              </a:spcBef>
            </a:pPr>
            <a:r>
              <a:rPr sz="1400" spc="-5" dirty="0">
                <a:solidFill>
                  <a:srgbClr val="231F20"/>
                </a:solidFill>
                <a:latin typeface="Roboto"/>
                <a:cs typeface="Roboto"/>
              </a:rPr>
              <a:t>View</a:t>
            </a:r>
            <a:r>
              <a:rPr sz="1400" spc="-50" dirty="0">
                <a:solidFill>
                  <a:srgbClr val="231F20"/>
                </a:solidFill>
                <a:latin typeface="Roboto"/>
                <a:cs typeface="Roboto"/>
              </a:rPr>
              <a:t> </a:t>
            </a:r>
            <a:r>
              <a:rPr sz="1400" spc="-5" dirty="0">
                <a:solidFill>
                  <a:srgbClr val="231F20"/>
                </a:solidFill>
                <a:latin typeface="Roboto"/>
                <a:cs typeface="Roboto"/>
              </a:rPr>
              <a:t>of</a:t>
            </a:r>
            <a:r>
              <a:rPr sz="1400" spc="-45" dirty="0">
                <a:solidFill>
                  <a:srgbClr val="231F20"/>
                </a:solidFill>
                <a:latin typeface="Roboto"/>
                <a:cs typeface="Roboto"/>
              </a:rPr>
              <a:t> </a:t>
            </a:r>
            <a:r>
              <a:rPr sz="1400" dirty="0">
                <a:solidFill>
                  <a:srgbClr val="231F20"/>
                </a:solidFill>
                <a:latin typeface="Roboto"/>
                <a:cs typeface="Roboto"/>
              </a:rPr>
              <a:t>the</a:t>
            </a:r>
            <a:r>
              <a:rPr sz="1400" spc="-45" dirty="0">
                <a:solidFill>
                  <a:srgbClr val="231F20"/>
                </a:solidFill>
                <a:latin typeface="Roboto"/>
                <a:cs typeface="Roboto"/>
              </a:rPr>
              <a:t> </a:t>
            </a:r>
            <a:r>
              <a:rPr sz="1400" dirty="0">
                <a:solidFill>
                  <a:srgbClr val="231F20"/>
                </a:solidFill>
                <a:latin typeface="Roboto"/>
                <a:cs typeface="Roboto"/>
              </a:rPr>
              <a:t>stairs</a:t>
            </a:r>
            <a:r>
              <a:rPr sz="1400" spc="-45" dirty="0">
                <a:solidFill>
                  <a:srgbClr val="231F20"/>
                </a:solidFill>
                <a:latin typeface="Roboto"/>
                <a:cs typeface="Roboto"/>
              </a:rPr>
              <a:t> </a:t>
            </a:r>
            <a:r>
              <a:rPr sz="1400" dirty="0">
                <a:solidFill>
                  <a:srgbClr val="231F20"/>
                </a:solidFill>
                <a:latin typeface="Roboto"/>
                <a:cs typeface="Roboto"/>
              </a:rPr>
              <a:t>and</a:t>
            </a:r>
            <a:r>
              <a:rPr sz="1400" spc="-50" dirty="0">
                <a:solidFill>
                  <a:srgbClr val="231F20"/>
                </a:solidFill>
                <a:latin typeface="Roboto"/>
                <a:cs typeface="Roboto"/>
              </a:rPr>
              <a:t> </a:t>
            </a:r>
            <a:r>
              <a:rPr sz="1400" b="1" dirty="0">
                <a:solidFill>
                  <a:srgbClr val="231F20"/>
                </a:solidFill>
                <a:latin typeface="Roboto"/>
                <a:cs typeface="Roboto"/>
              </a:rPr>
              <a:t>Small</a:t>
            </a:r>
            <a:r>
              <a:rPr sz="1400" b="1" spc="-45" dirty="0">
                <a:solidFill>
                  <a:srgbClr val="231F20"/>
                </a:solidFill>
                <a:latin typeface="Roboto"/>
                <a:cs typeface="Roboto"/>
              </a:rPr>
              <a:t> </a:t>
            </a:r>
            <a:r>
              <a:rPr sz="1400" b="1" spc="-5" dirty="0">
                <a:solidFill>
                  <a:srgbClr val="231F20"/>
                </a:solidFill>
                <a:latin typeface="Roboto"/>
                <a:cs typeface="Roboto"/>
              </a:rPr>
              <a:t>Amphitheatre</a:t>
            </a:r>
            <a:r>
              <a:rPr sz="1400" b="1" spc="-50" dirty="0">
                <a:solidFill>
                  <a:srgbClr val="231F20"/>
                </a:solidFill>
                <a:latin typeface="Roboto"/>
                <a:cs typeface="Roboto"/>
              </a:rPr>
              <a:t> </a:t>
            </a:r>
            <a:r>
              <a:rPr sz="1400" dirty="0">
                <a:solidFill>
                  <a:srgbClr val="231F20"/>
                </a:solidFill>
                <a:latin typeface="Roboto"/>
                <a:cs typeface="Roboto"/>
              </a:rPr>
              <a:t>next</a:t>
            </a:r>
            <a:r>
              <a:rPr sz="1400" spc="-50" dirty="0">
                <a:solidFill>
                  <a:srgbClr val="231F20"/>
                </a:solidFill>
                <a:latin typeface="Roboto"/>
                <a:cs typeface="Roboto"/>
              </a:rPr>
              <a:t> </a:t>
            </a:r>
            <a:r>
              <a:rPr sz="1400" spc="-10" dirty="0">
                <a:solidFill>
                  <a:srgbClr val="231F20"/>
                </a:solidFill>
                <a:latin typeface="Roboto"/>
                <a:cs typeface="Roboto"/>
              </a:rPr>
              <a:t>to</a:t>
            </a:r>
            <a:r>
              <a:rPr sz="1400" spc="-45" dirty="0">
                <a:solidFill>
                  <a:srgbClr val="231F20"/>
                </a:solidFill>
                <a:latin typeface="Roboto"/>
                <a:cs typeface="Roboto"/>
              </a:rPr>
              <a:t> </a:t>
            </a:r>
            <a:r>
              <a:rPr sz="1400" dirty="0">
                <a:solidFill>
                  <a:srgbClr val="231F20"/>
                </a:solidFill>
                <a:latin typeface="Roboto"/>
                <a:cs typeface="Roboto"/>
              </a:rPr>
              <a:t>the</a:t>
            </a:r>
            <a:r>
              <a:rPr sz="1400" spc="-45" dirty="0">
                <a:solidFill>
                  <a:srgbClr val="231F20"/>
                </a:solidFill>
                <a:latin typeface="Roboto"/>
                <a:cs typeface="Roboto"/>
              </a:rPr>
              <a:t> </a:t>
            </a:r>
            <a:r>
              <a:rPr sz="1400" spc="-5" dirty="0">
                <a:solidFill>
                  <a:srgbClr val="231F20"/>
                </a:solidFill>
                <a:latin typeface="Roboto"/>
                <a:cs typeface="Roboto"/>
              </a:rPr>
              <a:t>entrance</a:t>
            </a:r>
            <a:r>
              <a:rPr sz="1400" spc="-45" dirty="0">
                <a:solidFill>
                  <a:srgbClr val="231F20"/>
                </a:solidFill>
                <a:latin typeface="Roboto"/>
                <a:cs typeface="Roboto"/>
              </a:rPr>
              <a:t> </a:t>
            </a:r>
            <a:r>
              <a:rPr sz="1400" dirty="0">
                <a:solidFill>
                  <a:srgbClr val="231F20"/>
                </a:solidFill>
                <a:latin typeface="Roboto"/>
                <a:cs typeface="Roboto"/>
              </a:rPr>
              <a:t>that</a:t>
            </a:r>
            <a:r>
              <a:rPr sz="1400" spc="-45" dirty="0">
                <a:solidFill>
                  <a:srgbClr val="231F20"/>
                </a:solidFill>
                <a:latin typeface="Roboto"/>
                <a:cs typeface="Roboto"/>
              </a:rPr>
              <a:t> </a:t>
            </a:r>
            <a:r>
              <a:rPr sz="1400" dirty="0">
                <a:solidFill>
                  <a:srgbClr val="231F20"/>
                </a:solidFill>
                <a:latin typeface="Roboto"/>
                <a:cs typeface="Roboto"/>
              </a:rPr>
              <a:t>leads</a:t>
            </a:r>
            <a:r>
              <a:rPr sz="1400" spc="-45" dirty="0">
                <a:solidFill>
                  <a:srgbClr val="231F20"/>
                </a:solidFill>
                <a:latin typeface="Roboto"/>
                <a:cs typeface="Roboto"/>
              </a:rPr>
              <a:t> </a:t>
            </a:r>
            <a:r>
              <a:rPr sz="1400" spc="-10" dirty="0">
                <a:solidFill>
                  <a:srgbClr val="231F20"/>
                </a:solidFill>
                <a:latin typeface="Roboto"/>
                <a:cs typeface="Roboto"/>
              </a:rPr>
              <a:t>to</a:t>
            </a:r>
            <a:r>
              <a:rPr sz="1400" spc="-45" dirty="0">
                <a:solidFill>
                  <a:srgbClr val="231F20"/>
                </a:solidFill>
                <a:latin typeface="Roboto"/>
                <a:cs typeface="Roboto"/>
              </a:rPr>
              <a:t> </a:t>
            </a:r>
            <a:r>
              <a:rPr sz="1400" dirty="0">
                <a:solidFill>
                  <a:srgbClr val="231F20"/>
                </a:solidFill>
                <a:latin typeface="Roboto"/>
                <a:cs typeface="Roboto"/>
              </a:rPr>
              <a:t>the</a:t>
            </a:r>
            <a:r>
              <a:rPr sz="1400" spc="-50" dirty="0">
                <a:solidFill>
                  <a:srgbClr val="231F20"/>
                </a:solidFill>
                <a:latin typeface="Roboto"/>
                <a:cs typeface="Roboto"/>
              </a:rPr>
              <a:t> </a:t>
            </a:r>
            <a:r>
              <a:rPr sz="1400" dirty="0">
                <a:solidFill>
                  <a:srgbClr val="231F20"/>
                </a:solidFill>
                <a:latin typeface="Roboto"/>
                <a:cs typeface="Roboto"/>
              </a:rPr>
              <a:t>second</a:t>
            </a:r>
            <a:r>
              <a:rPr sz="1400" spc="-45" dirty="0">
                <a:solidFill>
                  <a:srgbClr val="231F20"/>
                </a:solidFill>
                <a:latin typeface="Roboto"/>
                <a:cs typeface="Roboto"/>
              </a:rPr>
              <a:t> </a:t>
            </a:r>
            <a:r>
              <a:rPr sz="1400" spc="-10" dirty="0">
                <a:solidFill>
                  <a:srgbClr val="231F20"/>
                </a:solidFill>
                <a:latin typeface="Roboto"/>
                <a:cs typeface="Roboto"/>
              </a:rPr>
              <a:t>floor</a:t>
            </a:r>
            <a:r>
              <a:rPr sz="1400" spc="-45" dirty="0">
                <a:solidFill>
                  <a:srgbClr val="231F20"/>
                </a:solidFill>
                <a:latin typeface="Roboto"/>
                <a:cs typeface="Roboto"/>
              </a:rPr>
              <a:t> </a:t>
            </a:r>
            <a:r>
              <a:rPr sz="1400" spc="-5" dirty="0">
                <a:solidFill>
                  <a:srgbClr val="231F20"/>
                </a:solidFill>
                <a:latin typeface="Roboto"/>
                <a:cs typeface="Roboto"/>
              </a:rPr>
              <a:t>of</a:t>
            </a:r>
            <a:r>
              <a:rPr sz="1400" spc="-45" dirty="0">
                <a:solidFill>
                  <a:srgbClr val="231F20"/>
                </a:solidFill>
                <a:latin typeface="Roboto"/>
                <a:cs typeface="Roboto"/>
              </a:rPr>
              <a:t> </a:t>
            </a:r>
            <a:r>
              <a:rPr sz="1400" dirty="0">
                <a:solidFill>
                  <a:srgbClr val="231F20"/>
                </a:solidFill>
                <a:latin typeface="Roboto"/>
                <a:cs typeface="Roboto"/>
              </a:rPr>
              <a:t>the</a:t>
            </a:r>
            <a:r>
              <a:rPr sz="1400" spc="-45" dirty="0">
                <a:solidFill>
                  <a:srgbClr val="231F20"/>
                </a:solidFill>
                <a:latin typeface="Roboto"/>
                <a:cs typeface="Roboto"/>
              </a:rPr>
              <a:t> </a:t>
            </a:r>
            <a:r>
              <a:rPr sz="1400" spc="-5" dirty="0">
                <a:solidFill>
                  <a:srgbClr val="231F20"/>
                </a:solidFill>
                <a:latin typeface="Roboto"/>
                <a:cs typeface="Roboto"/>
              </a:rPr>
              <a:t>museum.</a:t>
            </a:r>
            <a:r>
              <a:rPr sz="1400" spc="185" dirty="0">
                <a:solidFill>
                  <a:srgbClr val="231F20"/>
                </a:solidFill>
                <a:latin typeface="Roboto"/>
                <a:cs typeface="Roboto"/>
              </a:rPr>
              <a:t> </a:t>
            </a:r>
            <a:r>
              <a:rPr sz="1400" dirty="0">
                <a:solidFill>
                  <a:srgbClr val="231F20"/>
                </a:solidFill>
                <a:latin typeface="Roboto"/>
                <a:cs typeface="Roboto"/>
              </a:rPr>
              <a:t>The</a:t>
            </a:r>
            <a:r>
              <a:rPr sz="1400" spc="-45" dirty="0">
                <a:solidFill>
                  <a:srgbClr val="231F20"/>
                </a:solidFill>
                <a:latin typeface="Roboto"/>
                <a:cs typeface="Roboto"/>
              </a:rPr>
              <a:t> </a:t>
            </a:r>
            <a:r>
              <a:rPr sz="1400" dirty="0">
                <a:solidFill>
                  <a:srgbClr val="231F20"/>
                </a:solidFill>
                <a:latin typeface="Roboto"/>
                <a:cs typeface="Roboto"/>
              </a:rPr>
              <a:t>stairs</a:t>
            </a:r>
            <a:r>
              <a:rPr sz="1400" spc="-45" dirty="0">
                <a:solidFill>
                  <a:srgbClr val="231F20"/>
                </a:solidFill>
                <a:latin typeface="Roboto"/>
                <a:cs typeface="Roboto"/>
              </a:rPr>
              <a:t> </a:t>
            </a:r>
            <a:r>
              <a:rPr sz="1400" spc="-5" dirty="0">
                <a:solidFill>
                  <a:srgbClr val="231F20"/>
                </a:solidFill>
                <a:latin typeface="Roboto"/>
                <a:cs typeface="Roboto"/>
              </a:rPr>
              <a:t>are </a:t>
            </a:r>
            <a:r>
              <a:rPr sz="1400" spc="-285" dirty="0">
                <a:solidFill>
                  <a:srgbClr val="231F20"/>
                </a:solidFill>
                <a:latin typeface="Roboto"/>
                <a:cs typeface="Roboto"/>
              </a:rPr>
              <a:t> </a:t>
            </a:r>
            <a:r>
              <a:rPr sz="1400" dirty="0">
                <a:solidFill>
                  <a:srgbClr val="231F20"/>
                </a:solidFill>
                <a:latin typeface="Roboto"/>
                <a:cs typeface="Roboto"/>
              </a:rPr>
              <a:t>designed</a:t>
            </a:r>
            <a:r>
              <a:rPr sz="1400" spc="-5" dirty="0">
                <a:solidFill>
                  <a:srgbClr val="231F20"/>
                </a:solidFill>
                <a:latin typeface="Roboto"/>
                <a:cs typeface="Roboto"/>
              </a:rPr>
              <a:t> </a:t>
            </a:r>
            <a:r>
              <a:rPr sz="1400" spc="-10" dirty="0">
                <a:solidFill>
                  <a:srgbClr val="231F20"/>
                </a:solidFill>
                <a:latin typeface="Roboto"/>
                <a:cs typeface="Roboto"/>
              </a:rPr>
              <a:t>to</a:t>
            </a:r>
            <a:r>
              <a:rPr sz="1400" spc="-5" dirty="0">
                <a:solidFill>
                  <a:srgbClr val="231F20"/>
                </a:solidFill>
                <a:latin typeface="Roboto"/>
                <a:cs typeface="Roboto"/>
              </a:rPr>
              <a:t> </a:t>
            </a:r>
            <a:r>
              <a:rPr sz="1400" dirty="0">
                <a:solidFill>
                  <a:srgbClr val="231F20"/>
                </a:solidFill>
                <a:latin typeface="Roboto"/>
                <a:cs typeface="Roboto"/>
              </a:rPr>
              <a:t>also </a:t>
            </a:r>
            <a:r>
              <a:rPr sz="1400" spc="-5" dirty="0">
                <a:solidFill>
                  <a:srgbClr val="231F20"/>
                </a:solidFill>
                <a:latin typeface="Roboto"/>
                <a:cs typeface="Roboto"/>
              </a:rPr>
              <a:t>be</a:t>
            </a:r>
            <a:r>
              <a:rPr sz="1400" dirty="0">
                <a:solidFill>
                  <a:srgbClr val="231F20"/>
                </a:solidFill>
                <a:latin typeface="Roboto"/>
                <a:cs typeface="Roboto"/>
              </a:rPr>
              <a:t> </a:t>
            </a:r>
            <a:r>
              <a:rPr sz="1400" spc="-5" dirty="0">
                <a:solidFill>
                  <a:srgbClr val="231F20"/>
                </a:solidFill>
                <a:latin typeface="Roboto"/>
                <a:cs typeface="Roboto"/>
              </a:rPr>
              <a:t>used</a:t>
            </a:r>
            <a:r>
              <a:rPr sz="1400" spc="-10" dirty="0">
                <a:solidFill>
                  <a:srgbClr val="231F20"/>
                </a:solidFill>
                <a:latin typeface="Roboto"/>
                <a:cs typeface="Roboto"/>
              </a:rPr>
              <a:t> </a:t>
            </a:r>
            <a:r>
              <a:rPr sz="1400" dirty="0">
                <a:solidFill>
                  <a:srgbClr val="231F20"/>
                </a:solidFill>
                <a:latin typeface="Roboto"/>
                <a:cs typeface="Roboto"/>
              </a:rPr>
              <a:t>as a </a:t>
            </a:r>
            <a:r>
              <a:rPr sz="1400" spc="-5" dirty="0">
                <a:solidFill>
                  <a:srgbClr val="231F20"/>
                </a:solidFill>
                <a:latin typeface="Roboto"/>
                <a:cs typeface="Roboto"/>
              </a:rPr>
              <a:t>flexible</a:t>
            </a:r>
            <a:r>
              <a:rPr sz="1400" dirty="0">
                <a:solidFill>
                  <a:srgbClr val="231F20"/>
                </a:solidFill>
                <a:latin typeface="Roboto"/>
                <a:cs typeface="Roboto"/>
              </a:rPr>
              <a:t> seating space</a:t>
            </a:r>
            <a:r>
              <a:rPr sz="1400" spc="-5" dirty="0">
                <a:solidFill>
                  <a:srgbClr val="231F20"/>
                </a:solidFill>
                <a:latin typeface="Roboto"/>
                <a:cs typeface="Roboto"/>
              </a:rPr>
              <a:t> for</a:t>
            </a:r>
            <a:r>
              <a:rPr sz="1400" dirty="0">
                <a:solidFill>
                  <a:srgbClr val="231F20"/>
                </a:solidFill>
                <a:latin typeface="Roboto"/>
                <a:cs typeface="Roboto"/>
              </a:rPr>
              <a:t> student </a:t>
            </a:r>
            <a:r>
              <a:rPr sz="1400" spc="-5" dirty="0">
                <a:solidFill>
                  <a:srgbClr val="231F20"/>
                </a:solidFill>
                <a:latin typeface="Roboto"/>
                <a:cs typeface="Roboto"/>
              </a:rPr>
              <a:t>lectures,</a:t>
            </a:r>
            <a:r>
              <a:rPr sz="1400" dirty="0">
                <a:solidFill>
                  <a:srgbClr val="231F20"/>
                </a:solidFill>
                <a:latin typeface="Roboto"/>
                <a:cs typeface="Roboto"/>
              </a:rPr>
              <a:t> small concerts</a:t>
            </a:r>
            <a:r>
              <a:rPr sz="1400" spc="-5" dirty="0">
                <a:solidFill>
                  <a:srgbClr val="231F20"/>
                </a:solidFill>
                <a:latin typeface="Roboto"/>
                <a:cs typeface="Roboto"/>
              </a:rPr>
              <a:t> </a:t>
            </a:r>
            <a:r>
              <a:rPr sz="1400" dirty="0">
                <a:solidFill>
                  <a:srgbClr val="231F20"/>
                </a:solidFill>
                <a:latin typeface="Roboto"/>
                <a:cs typeface="Roboto"/>
              </a:rPr>
              <a:t>and </a:t>
            </a:r>
            <a:r>
              <a:rPr sz="1400" spc="-5" dirty="0">
                <a:solidFill>
                  <a:srgbClr val="231F20"/>
                </a:solidFill>
                <a:latin typeface="Roboto"/>
                <a:cs typeface="Roboto"/>
              </a:rPr>
              <a:t>other </a:t>
            </a:r>
            <a:r>
              <a:rPr sz="1400" dirty="0">
                <a:solidFill>
                  <a:srgbClr val="231F20"/>
                </a:solidFill>
                <a:latin typeface="Roboto"/>
                <a:cs typeface="Roboto"/>
              </a:rPr>
              <a:t>gatherings.</a:t>
            </a:r>
            <a:endParaRPr sz="1400" dirty="0">
              <a:latin typeface="Roboto"/>
              <a:cs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TotalTime>
  <Words>1582</Words>
  <Application>Microsoft Office PowerPoint</Application>
  <PresentationFormat>Custom</PresentationFormat>
  <Paragraphs>95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Roboto</vt:lpstr>
      <vt:lpstr>Office Theme</vt:lpstr>
      <vt:lpstr>PowerPoint Presentation</vt:lpstr>
      <vt:lpstr>Our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Architect Mario Gooden, AIA, B.S., M.Arch  Huff + Gooden Architects</vt:lpstr>
      <vt:lpstr>Architect at Large Jason Jensen, AIA, LEED AP Wannemacher Jensen Architects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Marla Grant</dc:creator>
  <cp:lastModifiedBy>Lorna Taylor</cp:lastModifiedBy>
  <cp:revision>25</cp:revision>
  <dcterms:created xsi:type="dcterms:W3CDTF">2021-06-29T15:01:52Z</dcterms:created>
  <dcterms:modified xsi:type="dcterms:W3CDTF">2022-02-13T18:50:57Z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2021-06-24T00:00:00Z</vt:filetime>
  </property>
  <property fmtid="{D5CDD505-2E9C-101B-9397-08002B2CF9AE}" pid="3" name="Creator">
    <vt:lpwstr>Adobe InDesign 16.2 (Macintosh)</vt:lpwstr>
  </property>
  <property fmtid="{D5CDD505-2E9C-101B-9397-08002B2CF9AE}" pid="4" name="LastSaved">
    <vt:filetime>2021-06-29T00:00:00Z</vt:filetime>
  </property>
</Properties>
</file>